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1C_186D28E3.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2" r:id="rId1"/>
  </p:sldMasterIdLst>
  <p:notesMasterIdLst>
    <p:notesMasterId r:id="rId29"/>
  </p:notesMasterIdLst>
  <p:sldIdLst>
    <p:sldId id="260" r:id="rId2"/>
    <p:sldId id="257" r:id="rId3"/>
    <p:sldId id="259" r:id="rId4"/>
    <p:sldId id="258" r:id="rId5"/>
    <p:sldId id="256" r:id="rId6"/>
    <p:sldId id="268" r:id="rId7"/>
    <p:sldId id="265" r:id="rId8"/>
    <p:sldId id="264" r:id="rId9"/>
    <p:sldId id="263" r:id="rId10"/>
    <p:sldId id="281" r:id="rId11"/>
    <p:sldId id="270" r:id="rId12"/>
    <p:sldId id="288" r:id="rId13"/>
    <p:sldId id="283" r:id="rId14"/>
    <p:sldId id="274" r:id="rId15"/>
    <p:sldId id="280" r:id="rId16"/>
    <p:sldId id="278" r:id="rId17"/>
    <p:sldId id="273" r:id="rId18"/>
    <p:sldId id="289" r:id="rId19"/>
    <p:sldId id="277" r:id="rId20"/>
    <p:sldId id="284" r:id="rId21"/>
    <p:sldId id="271" r:id="rId22"/>
    <p:sldId id="276" r:id="rId23"/>
    <p:sldId id="269" r:id="rId24"/>
    <p:sldId id="291" r:id="rId25"/>
    <p:sldId id="267" r:id="rId26"/>
    <p:sldId id="290" r:id="rId27"/>
    <p:sldId id="28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FBEE2D8A-7BA7-2059-A88C-452F2D122DA3}" name="suzycjones@gmail.com" initials="su" userId="S::urn:spo:guest#suzycjones@gmail.com::"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FF648-1B53-C685-500A-AB5DD4613FA3}" v="8" dt="2023-07-20T19:01:24.968"/>
    <p1510:client id="{102BD1FA-C11D-9E9B-7F49-1B6DEDDAEE5E}" v="59" dt="2023-07-16T01:46:30.299"/>
    <p1510:client id="{11A4EEEC-A884-AC74-8AAF-484E0027ABB9}" v="57" dt="2023-07-17T20:38:15.620"/>
    <p1510:client id="{234C6D1D-9C9D-CF85-0BD0-261A9F02F5E1}" v="257" dt="2023-07-20T01:30:50.922"/>
    <p1510:client id="{27CD9BBB-5DF8-4694-AA9C-A73DD0155C64}" v="65" dt="2023-07-13T02:34:42.780"/>
    <p1510:client id="{329FCD28-DCCD-DF39-E13C-FC2BC02C4169}" v="291" dt="2023-07-20T19:23:15.529"/>
    <p1510:client id="{358A86C8-C3B0-1571-5229-1C62D816E93F}" v="1195" dt="2023-07-19T02:57:15.787"/>
    <p1510:client id="{42C21B0B-F52D-8A81-CDB3-A08861AE4ED0}" v="344" dt="2023-07-14T20:00:49.984"/>
    <p1510:client id="{4A0D7053-8F80-4A4F-A062-E93136D1059F}" v="188" dt="2023-07-10T04:57:12.131"/>
    <p1510:client id="{4D7EDB69-F227-B435-F5FC-6BCAF86895F1}" v="103" dt="2023-07-20T23:28:29.653"/>
    <p1510:client id="{54A51D14-69B5-19E2-96F7-9FF7B28260D2}" v="1" dt="2023-07-17T14:27:05.647"/>
    <p1510:client id="{65D82011-DD52-F98C-34C4-7FF317CDCEC6}" v="353" dt="2023-07-20T18:18:15.395"/>
    <p1510:client id="{6AB5607C-E198-C75A-8731-70613B782971}" v="736" dt="2023-07-17T18:50:30.375"/>
    <p1510:client id="{7100D1C0-0C3F-9B70-C92E-C047F022403D}" v="1105" dt="2023-07-20T06:01:02.163"/>
    <p1510:client id="{7501E40A-3466-8FF7-40A8-40777AB5FAE5}" v="141" dt="2023-07-18T00:31:44.822"/>
    <p1510:client id="{78B1F4FD-7947-4AA6-A1E1-92B2108645DB}" v="146" dt="2023-07-09T21:56:44.043"/>
    <p1510:client id="{91A4347F-55F1-50B5-4E6F-CE84CC57B250}" v="6" dt="2023-07-18T16:33:01.651"/>
    <p1510:client id="{A2BF7C0E-CFCC-1DE8-A174-A80A5ABF5B7A}" v="88" dt="2023-07-10T04:52:32.103"/>
    <p1510:client id="{A9CFAE19-B73E-6688-2838-A9B20254630B}" v="2" dt="2023-07-20T23:27:10.595"/>
    <p1510:client id="{B8177DFC-7852-D0AE-3AC0-4DBC3DD53080}" v="233" dt="2023-07-17T23:11:59.121"/>
    <p1510:client id="{CA821750-7141-2069-5C1A-7EE40441F267}" v="54" dt="2023-07-20T00:13:01.798"/>
    <p1510:client id="{D0132590-EB68-43E1-A6E9-65BECDD4D76B}" v="8" dt="2023-07-20T20:12:11.342"/>
    <p1510:client id="{D65FE7C5-C2CE-653F-8D12-BB56F09259C2}" v="12" dt="2023-07-17T20:02:43.836"/>
    <p1510:client id="{DEEFD2F0-5314-3A21-8F20-2BA019356D0D}" v="1786" dt="2023-07-20T14:13:57.140"/>
    <p1510:client id="{E2C1E793-DB15-CA98-7294-BD9A62A70FB3}" v="248" dt="2023-07-18T16:05:32.251"/>
    <p1510:client id="{EF28C904-ED58-CB4A-988E-950E00F9D4EF}" v="1021" dt="2023-07-13T02:35:25.359"/>
    <p1510:client id="{F7F09BB5-7068-DA14-3BB3-2094E5640CC6}" v="191" dt="2023-07-18T00:38:24.464"/>
    <p1510:client id="{FAB215D1-44D6-CB70-C66B-083B43E41252}" v="646" dt="2023-07-20T16:30:04.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2"/>
  </p:normalViewPr>
  <p:slideViewPr>
    <p:cSldViewPr snapToGrid="0">
      <p:cViewPr varScale="1">
        <p:scale>
          <a:sx n="120" d="100"/>
          <a:sy n="120"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7.xml"/></Relationships>
</file>

<file path=ppt/comments/modernComment_11C_186D28E3.xml><?xml version="1.0" encoding="utf-8"?>
<p188:cmLst xmlns:a="http://schemas.openxmlformats.org/drawingml/2006/main" xmlns:r="http://schemas.openxmlformats.org/officeDocument/2006/relationships" xmlns:p188="http://schemas.microsoft.com/office/powerpoint/2018/8/main">
  <p188:cm id="{E402EF61-E2F4-43E7-86ED-77C37E6F3643}" authorId="{FBEE2D8A-7BA7-2059-A88C-452F2D122DA3}" status="resolved" created="2023-07-20T03:55:22.600" complete="100000">
    <pc:sldMkLst xmlns:pc="http://schemas.microsoft.com/office/powerpoint/2013/main/command">
      <pc:docMk/>
      <pc:sldMk cId="409807075" sldId="284"/>
    </pc:sldMkLst>
    <p188:txBody>
      <a:bodyPr/>
      <a:lstStyle/>
      <a:p>
        <a:r>
          <a:rPr lang="en-US"/>
          <a:t>Hey.. I think I need to go to bed.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1B728-7A24-403F-8CC4-C278565D0324}" type="datetimeFigureOut">
              <a:t>7/21/23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5468A-6EC5-44D7-9A84-E9AF1DDACAE3}" type="slidenum">
              <a:t>‹#›</a:t>
            </a:fld>
            <a:endParaRPr lang="en-US"/>
          </a:p>
        </p:txBody>
      </p:sp>
    </p:spTree>
    <p:extLst>
      <p:ext uri="{BB962C8B-B14F-4D97-AF65-F5344CB8AC3E}">
        <p14:creationId xmlns:p14="http://schemas.microsoft.com/office/powerpoint/2010/main" val="6774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Suzy: Don't say anything. Just count to five in your head. </a:t>
            </a:r>
          </a:p>
        </p:txBody>
      </p:sp>
      <p:sp>
        <p:nvSpPr>
          <p:cNvPr id="4" name="Slide Number Placeholder 3"/>
          <p:cNvSpPr>
            <a:spLocks noGrp="1"/>
          </p:cNvSpPr>
          <p:nvPr>
            <p:ph type="sldNum" sz="quarter" idx="5"/>
          </p:nvPr>
        </p:nvSpPr>
        <p:spPr/>
        <p:txBody>
          <a:bodyPr/>
          <a:lstStyle/>
          <a:p>
            <a:fld id="{FDC5468A-6EC5-44D7-9A84-E9AF1DDACAE3}" type="slidenum">
              <a:rPr lang="en-US"/>
              <a:t>1</a:t>
            </a:fld>
            <a:endParaRPr lang="en-US"/>
          </a:p>
        </p:txBody>
      </p:sp>
    </p:spTree>
    <p:extLst>
      <p:ext uri="{BB962C8B-B14F-4D97-AF65-F5344CB8AC3E}">
        <p14:creationId xmlns:p14="http://schemas.microsoft.com/office/powerpoint/2010/main" val="693330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Suzy: This situation demands urgent attention due to a significant increase in border encounters over the last four years.  Approximately 6 million people have </a:t>
            </a:r>
            <a:r>
              <a:rPr lang="en-US" err="1"/>
              <a:t>fleed</a:t>
            </a:r>
            <a:r>
              <a:rPr lang="en-US"/>
              <a:t> their countries for various reasons: such as violent abuse, climate-induced conditions, and generational poverty. Among these encounters, around 413,695 were unaccompanied children, equivalent to the size of a city like Minneapolis, MN, Bakersfield, CA, or Tampa, FL. </a:t>
            </a:r>
          </a:p>
          <a:p>
            <a:endParaRPr lang="en-US"/>
          </a:p>
          <a:p>
            <a:r>
              <a:rPr lang="en-US"/>
              <a:t>It's important to note that this analysis doesn't even account for unaccompanied minors who were NOT documented during the border encounters of this dataset.</a:t>
            </a:r>
            <a:endParaRPr lang="en-US">
              <a:ea typeface="Calibri" panose="020F0502020204030204"/>
              <a:cs typeface="Calibri" panose="020F0502020204030204"/>
            </a:endParaRPr>
          </a:p>
          <a:p>
            <a:endParaRPr lang="en-US"/>
          </a:p>
          <a:p>
            <a:r>
              <a:rPr lang="en-US"/>
              <a:t>The current practices at the border are both unethical and unconstitutional, contradicting the principles laid out in the Immigration and Nationality Act, the Migration and Refugee Assistance Act of 1962, and the Refugee Act of 1980, which were established to protect refugees and individuals fleeing persecution. Additionally, these practices violate the Universal Declaration of Human Rights, primarily written by Eleanor Roosevelt, which was put in place after the atrocities of WWII and the Holocaust.</a:t>
            </a:r>
            <a:endParaRPr lang="en-US">
              <a:ea typeface="Calibri"/>
              <a:cs typeface="Calibri"/>
            </a:endParaRPr>
          </a:p>
          <a:p>
            <a:endParaRPr lang="en-US"/>
          </a:p>
          <a:p>
            <a:r>
              <a:rPr lang="en-US"/>
              <a:t>To address this situation, the United States must urgently redesign its policies and procedures for individuals from Latin America seeking asylum and refuge.</a:t>
            </a:r>
            <a:endParaRPr lang="en-US">
              <a:ea typeface="Calibri"/>
              <a:cs typeface="Calibri"/>
            </a:endParaRPr>
          </a:p>
          <a:p>
            <a:endParaRPr lang="en-US">
              <a:ea typeface="Calibri"/>
              <a:cs typeface="Calibri"/>
            </a:endParaRPr>
          </a:p>
          <a:p>
            <a:endParaRPr lang="en-US">
              <a:cs typeface="Calibri"/>
            </a:endParaRPr>
          </a:p>
          <a:p>
            <a:endParaRPr lang="en-US"/>
          </a:p>
          <a:p>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FDC5468A-6EC5-44D7-9A84-E9AF1DDACAE3}" type="slidenum">
              <a:rPr lang="en-US"/>
              <a:t>10</a:t>
            </a:fld>
            <a:endParaRPr lang="en-US"/>
          </a:p>
        </p:txBody>
      </p:sp>
    </p:spTree>
    <p:extLst>
      <p:ext uri="{BB962C8B-B14F-4D97-AF65-F5344CB8AC3E}">
        <p14:creationId xmlns:p14="http://schemas.microsoft.com/office/powerpoint/2010/main" val="155003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will be exploring different demographics or groups of people crossing the border. </a:t>
            </a:r>
          </a:p>
          <a:p>
            <a:r>
              <a:rPr lang="en-US">
                <a:ea typeface="Calibri"/>
                <a:cs typeface="Calibri"/>
              </a:rPr>
              <a:t>Here is how the government defines those groups: </a:t>
            </a:r>
          </a:p>
          <a:p>
            <a:r>
              <a:rPr lang="en-US">
                <a:ea typeface="Calibri"/>
                <a:cs typeface="Calibri"/>
              </a:rPr>
              <a:t>-Single Adults: Identified as ONE adult over the age of 18</a:t>
            </a:r>
          </a:p>
          <a:p>
            <a:r>
              <a:rPr lang="en-US">
                <a:ea typeface="Calibri"/>
                <a:cs typeface="Calibri"/>
              </a:rPr>
              <a:t>-FMUA: Individuals in a Family Unit</a:t>
            </a:r>
            <a:endParaRPr lang="en-US">
              <a:cs typeface="Calibri"/>
            </a:endParaRPr>
          </a:p>
          <a:p>
            <a:r>
              <a:rPr lang="en-US">
                <a:ea typeface="Calibri"/>
                <a:cs typeface="Calibri"/>
              </a:rPr>
              <a:t>-Accompanied Minors: The immigration laws do not define the term “accompanied” children, but children arriving in the United States with a parent or guardian are considered accompanied minors</a:t>
            </a:r>
            <a:endParaRPr lang="en-US">
              <a:cs typeface="Calibri" panose="020F0502020204030204"/>
            </a:endParaRPr>
          </a:p>
          <a:p>
            <a:r>
              <a:rPr lang="en-US">
                <a:ea typeface="Calibri"/>
                <a:cs typeface="Calibri"/>
              </a:rPr>
              <a:t>-UC/Single Minors: </a:t>
            </a:r>
            <a:r>
              <a:rPr lang="en-US"/>
              <a:t>By definition, an unaccompanied child (UC):</a:t>
            </a:r>
            <a:endParaRPr lang="en-US">
              <a:ea typeface="Calibri"/>
              <a:cs typeface="Calibri"/>
            </a:endParaRPr>
          </a:p>
          <a:p>
            <a:r>
              <a:rPr lang="en-US"/>
              <a:t>Ø Has no lawful immigration status in the United States</a:t>
            </a:r>
            <a:endParaRPr lang="en-US">
              <a:cs typeface="Calibri"/>
            </a:endParaRPr>
          </a:p>
          <a:p>
            <a:r>
              <a:rPr lang="en-US"/>
              <a:t>Ø Is under 18 years of age</a:t>
            </a:r>
            <a:endParaRPr lang="en-US">
              <a:cs typeface="Calibri"/>
            </a:endParaRPr>
          </a:p>
          <a:p>
            <a:r>
              <a:rPr lang="en-US"/>
              <a:t>Ø Has no parent or legal guardian in the United States or no parent or legal guardian in the United States is available to provide care and physical custody</a:t>
            </a:r>
            <a:endParaRPr lang="en-US">
              <a:cs typeface="Calibri"/>
            </a:endParaRPr>
          </a:p>
          <a:p>
            <a:endParaRPr lang="en-US">
              <a:ea typeface="Calibri"/>
              <a:cs typeface="Calibri"/>
            </a:endParaRPr>
          </a:p>
          <a:p>
            <a:r>
              <a:rPr lang="en-US">
                <a:ea typeface="Calibri"/>
                <a:cs typeface="Calibri"/>
              </a:rPr>
              <a:t>This analysis will look at all demographics, with a special emphasis and focus on Unaccompanied Minors in comparison to the total population where appropriate. </a:t>
            </a:r>
            <a:endParaRPr lang="en-US"/>
          </a:p>
        </p:txBody>
      </p:sp>
      <p:sp>
        <p:nvSpPr>
          <p:cNvPr id="4" name="Slide Number Placeholder 3"/>
          <p:cNvSpPr>
            <a:spLocks noGrp="1"/>
          </p:cNvSpPr>
          <p:nvPr>
            <p:ph type="sldNum" sz="quarter" idx="5"/>
          </p:nvPr>
        </p:nvSpPr>
        <p:spPr/>
        <p:txBody>
          <a:bodyPr/>
          <a:lstStyle/>
          <a:p>
            <a:fld id="{FDC5468A-6EC5-44D7-9A84-E9AF1DDACAE3}" type="slidenum">
              <a:t>11</a:t>
            </a:fld>
            <a:endParaRPr lang="en-US"/>
          </a:p>
        </p:txBody>
      </p:sp>
    </p:spTree>
    <p:extLst>
      <p:ext uri="{BB962C8B-B14F-4D97-AF65-F5344CB8AC3E}">
        <p14:creationId xmlns:p14="http://schemas.microsoft.com/office/powerpoint/2010/main" val="2366185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Christina: Defining Encounter Types:</a:t>
            </a:r>
          </a:p>
          <a:p>
            <a:endParaRPr lang="en-US"/>
          </a:p>
          <a:p>
            <a:r>
              <a:rPr lang="en-US" b="1"/>
              <a:t>Apprehensions:</a:t>
            </a:r>
            <a:r>
              <a:rPr lang="en-US"/>
              <a:t> migrants are taken into custody in the United States – at least temporarily – to await adjudication (legal ruling or judgement)</a:t>
            </a:r>
            <a:endParaRPr lang="en-US">
              <a:cs typeface="Calibri"/>
            </a:endParaRPr>
          </a:p>
          <a:p>
            <a:r>
              <a:rPr lang="en-US" b="1"/>
              <a:t>Expulsions: </a:t>
            </a:r>
            <a:r>
              <a:rPr lang="en-US"/>
              <a:t>migrants are immediately expelled to their home country or last country of transit without being held in U.S. custody</a:t>
            </a:r>
            <a:endParaRPr lang="en-US">
              <a:cs typeface="Calibri"/>
            </a:endParaRPr>
          </a:p>
          <a:p>
            <a:r>
              <a:rPr lang="en-US" b="1"/>
              <a:t>Inadmissible: </a:t>
            </a:r>
            <a:r>
              <a:rPr lang="en-US"/>
              <a:t>migrants are not able to be lawfully let into the country because of health, criminal activity, national security, public charge, lack of labor certification (if required), fraud and misrepresentation, prior removals, unlawful presence in the United States, and several miscellaneous categories.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FDC5468A-6EC5-44D7-9A84-E9AF1DDACAE3}" type="slidenum">
              <a:rPr lang="en-US"/>
              <a:t>12</a:t>
            </a:fld>
            <a:endParaRPr lang="en-US"/>
          </a:p>
        </p:txBody>
      </p:sp>
    </p:spTree>
    <p:extLst>
      <p:ext uri="{BB962C8B-B14F-4D97-AF65-F5344CB8AC3E}">
        <p14:creationId xmlns:p14="http://schemas.microsoft.com/office/powerpoint/2010/main" val="3263570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Suzy: Consulting the U.S. Customs and Border Protection data from 2020 to April of 2023, we now see the majority of encounters are from Mexico. They’ve had a total of 2,208,196 people met at the US border. That is more than the encounters of Honduras and Guatemala combined. The people encountered are looking for safety, housing, and work…Many coming from southern Mexico.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DC5468A-6EC5-44D7-9A84-E9AF1DDACAE3}" type="slidenum">
              <a:rPr lang="en-US"/>
              <a:t>13</a:t>
            </a:fld>
            <a:endParaRPr lang="en-US"/>
          </a:p>
        </p:txBody>
      </p:sp>
    </p:spTree>
    <p:extLst>
      <p:ext uri="{BB962C8B-B14F-4D97-AF65-F5344CB8AC3E}">
        <p14:creationId xmlns:p14="http://schemas.microsoft.com/office/powerpoint/2010/main" val="3088132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Christina: Let's look at the encounters over the last four years. These are all demographics combined for a total average. We can see the averages of encounters increased immensely after 2020.  It is not that the situations got worse, but the closing of the border in April 2020 due to the coronavirus. It was even more difficult during this time to cross the border. Remember this is the average. If we look at all four years, the average of all the years is 2,201 people. </a:t>
            </a:r>
          </a:p>
          <a:p>
            <a:endParaRPr lang="en-US">
              <a:ea typeface="Calibri"/>
              <a:cs typeface="Calibri"/>
            </a:endParaRPr>
          </a:p>
          <a:p>
            <a:r>
              <a:rPr lang="en-US">
                <a:ea typeface="Calibri"/>
                <a:cs typeface="Calibri"/>
              </a:rPr>
              <a:t>There are several events that correlate with the increase, including the election of Joe Biden (anticipating border policy changes) and the decrease of COVID-19 cases for example. </a:t>
            </a:r>
          </a:p>
        </p:txBody>
      </p:sp>
      <p:sp>
        <p:nvSpPr>
          <p:cNvPr id="4" name="Slide Number Placeholder 3"/>
          <p:cNvSpPr>
            <a:spLocks noGrp="1"/>
          </p:cNvSpPr>
          <p:nvPr>
            <p:ph type="sldNum" sz="quarter" idx="5"/>
          </p:nvPr>
        </p:nvSpPr>
        <p:spPr/>
        <p:txBody>
          <a:bodyPr/>
          <a:lstStyle/>
          <a:p>
            <a:fld id="{FDC5468A-6EC5-44D7-9A84-E9AF1DDACAE3}" type="slidenum">
              <a:rPr lang="en-US"/>
              <a:t>14</a:t>
            </a:fld>
            <a:endParaRPr lang="en-US"/>
          </a:p>
        </p:txBody>
      </p:sp>
    </p:spTree>
    <p:extLst>
      <p:ext uri="{BB962C8B-B14F-4D97-AF65-F5344CB8AC3E}">
        <p14:creationId xmlns:p14="http://schemas.microsoft.com/office/powerpoint/2010/main" val="337001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Suzy: Overall, the number of encounters from each country included in the dataset,  were significantly high in 2021 and 2022. This is after the world shut down due to covid and then began to open bit by bit.  2023 is overall less than average because the fiscal year has not ended yet. </a:t>
            </a:r>
          </a:p>
          <a:p>
            <a:endParaRPr lang="en-US"/>
          </a:p>
          <a:p>
            <a:r>
              <a:rPr lang="en-US"/>
              <a:t>The demographics seem to mirror the combined encounter numbers except for the unaccompanied minors. We see them highlighted in a turquoise color at the bottom of the graph. If we follow the trends of the unaccompanied minors, in 2020, we had singular children being encountered at the southern US border, than in 2021 or 2022. </a:t>
            </a:r>
          </a:p>
          <a:p>
            <a:endParaRPr lang="en-US"/>
          </a:p>
          <a:p>
            <a:r>
              <a:rPr lang="en-US"/>
              <a:t>Over the last four years, the number of unaccompanied minors has decreased. That could mean less are coming alone or more are trying to come into the country without using the entrance points, which increases the risk and danger of an already perilous journey.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DC5468A-6EC5-44D7-9A84-E9AF1DDACAE3}" type="slidenum">
              <a:rPr lang="en-US"/>
              <a:t>15</a:t>
            </a:fld>
            <a:endParaRPr lang="en-US"/>
          </a:p>
        </p:txBody>
      </p:sp>
    </p:spTree>
    <p:extLst>
      <p:ext uri="{BB962C8B-B14F-4D97-AF65-F5344CB8AC3E}">
        <p14:creationId xmlns:p14="http://schemas.microsoft.com/office/powerpoint/2010/main" val="915572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Christina: Here, we have the total of ALL encounters over time from January 2020 through April 2023. We can see that there are peaks and various dips in encounter counts, although overall encounters have increase since 2020. Ideally, we would like to see more history prior to 2020, since COVID-19 impacted the encounter numbers in comparison to the following years to date. This doesn't mean that people were not coming, but they were not allowed to "be" encountered. </a:t>
            </a:r>
          </a:p>
          <a:p>
            <a:r>
              <a:rPr lang="en-US">
                <a:cs typeface="Calibri"/>
              </a:rPr>
              <a:t>By comparing Total Encounters by Year, we can see trending increases and decreases over the course of the year, month-to-month. With the exception of 2020, year 2021, 2022, and 2023 to date have similar trend lines over the months, generally increasing encounter counts every year. </a:t>
            </a:r>
          </a:p>
        </p:txBody>
      </p:sp>
      <p:sp>
        <p:nvSpPr>
          <p:cNvPr id="4" name="Slide Number Placeholder 3"/>
          <p:cNvSpPr>
            <a:spLocks noGrp="1"/>
          </p:cNvSpPr>
          <p:nvPr>
            <p:ph type="sldNum" sz="quarter" idx="5"/>
          </p:nvPr>
        </p:nvSpPr>
        <p:spPr/>
        <p:txBody>
          <a:bodyPr/>
          <a:lstStyle/>
          <a:p>
            <a:fld id="{FDC5468A-6EC5-44D7-9A84-E9AF1DDACAE3}" type="slidenum">
              <a:rPr lang="en-US"/>
              <a:t>16</a:t>
            </a:fld>
            <a:endParaRPr lang="en-US"/>
          </a:p>
        </p:txBody>
      </p:sp>
    </p:spTree>
    <p:extLst>
      <p:ext uri="{BB962C8B-B14F-4D97-AF65-F5344CB8AC3E}">
        <p14:creationId xmlns:p14="http://schemas.microsoft.com/office/powerpoint/2010/main" val="1031544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Suzy: Looking at encounters for each month throughout the four-year span of the dataset, months of travel are highest in January, February, March, and April. Then drastically drop off in May, June, July, and August. The number of encounters increases again come September, October, November,  and December. This aligns with the weather. The May, June, July, August months are very hot and very rainy not only in Texas where they are crossing into the US, but in Mexico where migrants had to pass through.  The encounters of unaccompanied minors reflects the trend as a whole. Kids are waiting for the dryer and cooler months to travel when it is the safest.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DC5468A-6EC5-44D7-9A84-E9AF1DDACAE3}" type="slidenum">
              <a:rPr lang="en-US"/>
              <a:t>17</a:t>
            </a:fld>
            <a:endParaRPr lang="en-US"/>
          </a:p>
        </p:txBody>
      </p:sp>
    </p:spTree>
    <p:extLst>
      <p:ext uri="{BB962C8B-B14F-4D97-AF65-F5344CB8AC3E}">
        <p14:creationId xmlns:p14="http://schemas.microsoft.com/office/powerpoint/2010/main" val="2936909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Christina: This figure provides us with information regarding Encounter Type by Citizenship.</a:t>
            </a:r>
            <a:endParaRPr lang="en-US"/>
          </a:p>
          <a:p>
            <a:endParaRPr lang="en-US">
              <a:cs typeface="Calibri"/>
            </a:endParaRPr>
          </a:p>
          <a:p>
            <a:r>
              <a:rPr lang="en-US"/>
              <a:t>Let's revisit the Encounter Types.  </a:t>
            </a:r>
            <a:r>
              <a:rPr lang="en-US">
                <a:cs typeface="Calibri"/>
              </a:rPr>
              <a:t>What can happen to immigrants once encountered: </a:t>
            </a:r>
          </a:p>
          <a:p>
            <a:pPr marL="228600" indent="-228600">
              <a:buAutoNum type="arabicPeriod"/>
            </a:pPr>
            <a:r>
              <a:rPr lang="en-US">
                <a:cs typeface="Calibri"/>
              </a:rPr>
              <a:t>They can be </a:t>
            </a:r>
            <a:r>
              <a:rPr lang="en-US"/>
              <a:t>taken into custody in the United States to await adjudication:</a:t>
            </a:r>
            <a:r>
              <a:rPr lang="en-US">
                <a:cs typeface="Calibri"/>
              </a:rPr>
              <a:t> </a:t>
            </a:r>
            <a:r>
              <a:rPr lang="en-US" b="1">
                <a:cs typeface="Calibri"/>
              </a:rPr>
              <a:t>Apprehension</a:t>
            </a:r>
            <a:r>
              <a:rPr lang="en-US">
                <a:cs typeface="Calibri"/>
              </a:rPr>
              <a:t>. Those encounters with country of citizenship classified as "Others" had the highest number of Apprehension... over 1,800,000 since Jan 2020</a:t>
            </a:r>
          </a:p>
          <a:p>
            <a:pPr marL="228600" indent="-228600">
              <a:buAutoNum type="arabicPeriod"/>
            </a:pPr>
            <a:r>
              <a:rPr lang="en-US">
                <a:cs typeface="Calibri"/>
              </a:rPr>
              <a:t>They can be sent back to their country of citizenship or last country of transit: </a:t>
            </a:r>
            <a:r>
              <a:rPr lang="en-US" b="1">
                <a:cs typeface="Calibri"/>
              </a:rPr>
              <a:t>Expulsion.</a:t>
            </a:r>
            <a:r>
              <a:rPr lang="en-US">
                <a:cs typeface="Calibri"/>
              </a:rPr>
              <a:t> The most number of expulsions occurred to immigrants from Mexico (over 1,700,000 since January 2020)</a:t>
            </a:r>
            <a:endParaRPr lang="en-US"/>
          </a:p>
          <a:p>
            <a:pPr marL="228600" indent="-228600">
              <a:buFontTx/>
              <a:buAutoNum type="arabicPeriod"/>
            </a:pPr>
            <a:r>
              <a:rPr lang="en-US">
                <a:cs typeface="Calibri"/>
              </a:rPr>
              <a:t>Or they're</a:t>
            </a:r>
            <a:r>
              <a:rPr lang="en-US"/>
              <a:t> not able to be lawfully let into the country</a:t>
            </a:r>
            <a:r>
              <a:rPr lang="en-US">
                <a:cs typeface="Calibri"/>
              </a:rPr>
              <a:t> due to a number of reasons: </a:t>
            </a:r>
            <a:r>
              <a:rPr lang="en-US" b="1">
                <a:cs typeface="Calibri"/>
              </a:rPr>
              <a:t>Inadmissible.</a:t>
            </a:r>
            <a:r>
              <a:rPr lang="en-US">
                <a:cs typeface="Calibri"/>
              </a:rPr>
              <a:t> This category has the least number overall. </a:t>
            </a:r>
          </a:p>
          <a:p>
            <a:pPr marL="228600" indent="-228600">
              <a:buFontTx/>
              <a:buAutoNum type="arabicPeriod"/>
            </a:pPr>
            <a:endParaRPr lang="en-US">
              <a:cs typeface="Calibri"/>
            </a:endParaRPr>
          </a:p>
          <a:p>
            <a:r>
              <a:rPr lang="en-US">
                <a:cs typeface="Calibri"/>
              </a:rPr>
              <a:t>What this graph does not tell us is the status after apprehension... let's say for example... what happens after a single adult was apprehended, processed, but then expelled for whatever reason.</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DC5468A-6EC5-44D7-9A84-E9AF1DDACAE3}" type="slidenum">
              <a:rPr lang="en-US"/>
              <a:t>18</a:t>
            </a:fld>
            <a:endParaRPr lang="en-US"/>
          </a:p>
        </p:txBody>
      </p:sp>
    </p:spTree>
    <p:extLst>
      <p:ext uri="{BB962C8B-B14F-4D97-AF65-F5344CB8AC3E}">
        <p14:creationId xmlns:p14="http://schemas.microsoft.com/office/powerpoint/2010/main" val="2686633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Suzy: Here, we have a figure depicting Demographic Counts by Encounter Type.</a:t>
            </a:r>
          </a:p>
          <a:p>
            <a:r>
              <a:rPr lang="en-US"/>
              <a:t>Note that Accompanied Minors (children with an adult or family member) were not apprehended at all during the four year span of the data set. Those Encounters deemed "Inadmissible" have much lower numbers in comparison to the other two Encounter Types overall. Some unaccompanied minors</a:t>
            </a:r>
            <a:r>
              <a:rPr lang="en-US" b="1"/>
              <a:t> were</a:t>
            </a:r>
            <a:r>
              <a:rPr lang="en-US"/>
              <a:t> expelled. Ask yourself what happens to UCs that are expelled?</a:t>
            </a:r>
            <a:endParaRPr lang="en-US">
              <a:ea typeface="Calibri"/>
              <a:cs typeface="Calibri"/>
            </a:endParaRPr>
          </a:p>
          <a:p>
            <a:r>
              <a:rPr lang="en-US"/>
              <a:t> </a:t>
            </a:r>
          </a:p>
          <a:p>
            <a:r>
              <a:rPr lang="en-US"/>
              <a:t>The highest number of Apprehensions and expulsions are Single Adults. The term Single Adults encompasses men and women between the ages of 18 and 100. That is a very wide spectrum. We know from our research from PBS News Hour, many women who travel alone are assaulted on the way to the border, adding one more dimension to this already traumatic experience. What else happens to these people when they are apprehended or expelled? This is one of many points where we wish we had more time to dive into that demographic with another data set if we could find it. </a:t>
            </a:r>
            <a:endParaRPr lang="en-US">
              <a:ea typeface="Calibri"/>
              <a:cs typeface="Calibri"/>
            </a:endParaRPr>
          </a:p>
          <a:p>
            <a:endParaRPr lang="en-US">
              <a:ea typeface="Calibri"/>
              <a:cs typeface="Calibri"/>
            </a:endParaRPr>
          </a:p>
          <a:p>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DC5468A-6EC5-44D7-9A84-E9AF1DDACAE3}" type="slidenum">
              <a:rPr lang="en-US"/>
              <a:t>19</a:t>
            </a:fld>
            <a:endParaRPr lang="en-US"/>
          </a:p>
        </p:txBody>
      </p:sp>
    </p:spTree>
    <p:extLst>
      <p:ext uri="{BB962C8B-B14F-4D97-AF65-F5344CB8AC3E}">
        <p14:creationId xmlns:p14="http://schemas.microsoft.com/office/powerpoint/2010/main" val="169025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Christina: Read the quote, </a:t>
            </a:r>
            <a:r>
              <a:rPr lang="en-US" b="1">
                <a:ea typeface="Calibri"/>
                <a:cs typeface="Calibri"/>
              </a:rPr>
              <a:t>"In El Salvador, they take young girls, rape them and throw them in plastic bags," explains a 15-year-old girl named Maritza.</a:t>
            </a:r>
            <a:endParaRPr lang="en-US" b="1">
              <a:cs typeface="Calibri"/>
            </a:endParaRPr>
          </a:p>
          <a:p>
            <a:endParaRPr lang="en-US">
              <a:ea typeface="Calibri"/>
              <a:cs typeface="Calibri"/>
            </a:endParaRPr>
          </a:p>
          <a:p>
            <a:r>
              <a:rPr lang="en-US">
                <a:ea typeface="Calibri"/>
                <a:cs typeface="Calibri"/>
              </a:rPr>
              <a:t>Then count to five in your head. </a:t>
            </a:r>
            <a:endParaRPr lang="en-US"/>
          </a:p>
        </p:txBody>
      </p:sp>
      <p:sp>
        <p:nvSpPr>
          <p:cNvPr id="4" name="Slide Number Placeholder 3"/>
          <p:cNvSpPr>
            <a:spLocks noGrp="1"/>
          </p:cNvSpPr>
          <p:nvPr>
            <p:ph type="sldNum" sz="quarter" idx="5"/>
          </p:nvPr>
        </p:nvSpPr>
        <p:spPr/>
        <p:txBody>
          <a:bodyPr/>
          <a:lstStyle/>
          <a:p>
            <a:fld id="{FDC5468A-6EC5-44D7-9A84-E9AF1DDACAE3}" type="slidenum">
              <a:rPr lang="en-US"/>
              <a:t>2</a:t>
            </a:fld>
            <a:endParaRPr lang="en-US"/>
          </a:p>
        </p:txBody>
      </p:sp>
    </p:spTree>
    <p:extLst>
      <p:ext uri="{BB962C8B-B14F-4D97-AF65-F5344CB8AC3E}">
        <p14:creationId xmlns:p14="http://schemas.microsoft.com/office/powerpoint/2010/main" val="656056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Christina: This graph combines the data from the previous two graphs, and provides us with the Count of Encounters by Demographic and Citizenship.</a:t>
            </a:r>
            <a:endParaRPr lang="en-US"/>
          </a:p>
          <a:p>
            <a:r>
              <a:rPr lang="en-US">
                <a:cs typeface="Calibri"/>
              </a:rPr>
              <a:t>Remember, these are total numbers from January 2020 to April 2023</a:t>
            </a:r>
            <a:endParaRPr lang="en-US"/>
          </a:p>
          <a:p>
            <a:endParaRPr lang="en-US">
              <a:cs typeface="Calibri"/>
            </a:endParaRPr>
          </a:p>
          <a:p>
            <a:r>
              <a:rPr lang="en-US">
                <a:cs typeface="Calibri"/>
              </a:rPr>
              <a:t>The demographic with the largest numbers overall were identified as "Single Adults," the majority from Mexico,</a:t>
            </a:r>
          </a:p>
          <a:p>
            <a:r>
              <a:rPr lang="en-US">
                <a:cs typeface="Calibri"/>
              </a:rPr>
              <a:t>The next largest demographic were "Individuals in a Family Unit," with the majority coming from "Other" countries of origin.</a:t>
            </a:r>
          </a:p>
          <a:p>
            <a:r>
              <a:rPr lang="en-US">
                <a:cs typeface="Calibri"/>
              </a:rPr>
              <a:t>Unaccompanied Children follow as the next largest demographic, with the majority arriving from Guatemala.</a:t>
            </a:r>
          </a:p>
          <a:p>
            <a:r>
              <a:rPr lang="en-US">
                <a:cs typeface="Calibri"/>
              </a:rPr>
              <a:t>Accompanied Minors have the least total numbers, although the majority arrived from Mexico.</a:t>
            </a:r>
          </a:p>
        </p:txBody>
      </p:sp>
      <p:sp>
        <p:nvSpPr>
          <p:cNvPr id="4" name="Slide Number Placeholder 3"/>
          <p:cNvSpPr>
            <a:spLocks noGrp="1"/>
          </p:cNvSpPr>
          <p:nvPr>
            <p:ph type="sldNum" sz="quarter" idx="5"/>
          </p:nvPr>
        </p:nvSpPr>
        <p:spPr/>
        <p:txBody>
          <a:bodyPr/>
          <a:lstStyle/>
          <a:p>
            <a:fld id="{FDC5468A-6EC5-44D7-9A84-E9AF1DDACAE3}" type="slidenum">
              <a:rPr lang="en-US"/>
              <a:t>20</a:t>
            </a:fld>
            <a:endParaRPr lang="en-US"/>
          </a:p>
        </p:txBody>
      </p:sp>
    </p:spTree>
    <p:extLst>
      <p:ext uri="{BB962C8B-B14F-4D97-AF65-F5344CB8AC3E}">
        <p14:creationId xmlns:p14="http://schemas.microsoft.com/office/powerpoint/2010/main" val="3586873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Suzy: </a:t>
            </a:r>
          </a:p>
          <a:p>
            <a:r>
              <a:rPr lang="en-US"/>
              <a:t>This is our Correlation or Confusion Matrix. If you look at the colors, they are opposite. Red is a warm color and blue is a cool color. They represent two pieces of data we are comparing, months and how many encounters there were at the border, and are not connected enough to predict any trends or future influxes of people.  If we were seeing a red and an orange or yellow, we might be able to make prediction of which month we see more encounters at the border.</a:t>
            </a:r>
            <a:endParaRPr lang="en-US">
              <a:ea typeface="Calibri"/>
              <a:cs typeface="Calibri"/>
            </a:endParaRPr>
          </a:p>
          <a:p>
            <a:endParaRPr lang="en-US"/>
          </a:p>
          <a:p>
            <a:r>
              <a:rPr lang="en-US"/>
              <a:t>Because we do not see any variance of color other than red and blue, and there is no linear correlation between these two variables, we cannot determine when the next influx will occur.</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DC5468A-6EC5-44D7-9A84-E9AF1DDACAE3}" type="slidenum">
              <a:rPr lang="en-US"/>
              <a:t>21</a:t>
            </a:fld>
            <a:endParaRPr lang="en-US"/>
          </a:p>
        </p:txBody>
      </p:sp>
    </p:spTree>
    <p:extLst>
      <p:ext uri="{BB962C8B-B14F-4D97-AF65-F5344CB8AC3E}">
        <p14:creationId xmlns:p14="http://schemas.microsoft.com/office/powerpoint/2010/main" val="2279454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Christina: Our Conclusions... Based on our research and analysis: </a:t>
            </a:r>
          </a:p>
          <a:p>
            <a:pPr>
              <a:lnSpc>
                <a:spcPct val="90000"/>
              </a:lnSpc>
              <a:spcBef>
                <a:spcPts val="1000"/>
              </a:spcBef>
            </a:pPr>
            <a:r>
              <a:rPr lang="en-US"/>
              <a:t>Latin Americans leaving their home countries due to impending violence, the effects of climate change and generational poverty.</a:t>
            </a:r>
            <a:endParaRPr lang="en-US">
              <a:cs typeface="Calibri"/>
            </a:endParaRPr>
          </a:p>
          <a:p>
            <a:pPr>
              <a:lnSpc>
                <a:spcPct val="90000"/>
              </a:lnSpc>
              <a:spcBef>
                <a:spcPts val="1000"/>
              </a:spcBef>
            </a:pPr>
            <a:r>
              <a:rPr lang="en-US"/>
              <a:t>. Over</a:t>
            </a:r>
            <a:r>
              <a:rPr lang="en-US">
                <a:cs typeface="Calibri"/>
              </a:rPr>
              <a:t> 6 million have been encountered.</a:t>
            </a:r>
            <a:endParaRPr lang="en-US"/>
          </a:p>
          <a:p>
            <a:r>
              <a:rPr lang="en-US">
                <a:cs typeface="Calibri"/>
              </a:rPr>
              <a:t>. 6.9% of those encountered are unaccompanied children (the bar is barely visible on the left side of the bar graph.) </a:t>
            </a:r>
          </a:p>
          <a:p>
            <a:r>
              <a:rPr lang="en-US">
                <a:cs typeface="Calibri"/>
              </a:rPr>
              <a:t>. Although the percentage is small, 413,695 children are still SIGNIFICANT. Imagine the population of Tampa, Florida consisting of nothing but children. That is how many Unaccompanied Children have been encountered at the border. If this is the number of encounters documented, what about those that were not encountered?</a:t>
            </a:r>
            <a:endParaRPr lang="en-US"/>
          </a:p>
          <a:p>
            <a:r>
              <a:rPr lang="en-US">
                <a:cs typeface="Calibri"/>
              </a:rPr>
              <a:t>The percentages under Encounters by Country detail first the overall percentage of citizenship, and then the percentage of only Unaccompanied Children encountered.  </a:t>
            </a:r>
          </a:p>
          <a:p>
            <a:r>
              <a:rPr lang="en-US">
                <a:cs typeface="Calibri"/>
              </a:rPr>
              <a:t>. The largest numbers of Encounters came from El Salvador, but the largest numbers of Unaccompanied Children arrived from Guatemala</a:t>
            </a:r>
          </a:p>
          <a:p>
            <a:r>
              <a:rPr lang="en-US">
                <a:cs typeface="Calibri"/>
              </a:rPr>
              <a:t>. We concluded that we cannot determine when then next influx of encounters will occur.</a:t>
            </a:r>
          </a:p>
        </p:txBody>
      </p:sp>
      <p:sp>
        <p:nvSpPr>
          <p:cNvPr id="4" name="Slide Number Placeholder 3"/>
          <p:cNvSpPr>
            <a:spLocks noGrp="1"/>
          </p:cNvSpPr>
          <p:nvPr>
            <p:ph type="sldNum" sz="quarter" idx="5"/>
          </p:nvPr>
        </p:nvSpPr>
        <p:spPr/>
        <p:txBody>
          <a:bodyPr/>
          <a:lstStyle/>
          <a:p>
            <a:fld id="{FDC5468A-6EC5-44D7-9A84-E9AF1DDACAE3}" type="slidenum">
              <a:rPr lang="en-US"/>
              <a:t>22</a:t>
            </a:fld>
            <a:endParaRPr lang="en-US"/>
          </a:p>
        </p:txBody>
      </p:sp>
    </p:spTree>
    <p:extLst>
      <p:ext uri="{BB962C8B-B14F-4D97-AF65-F5344CB8AC3E}">
        <p14:creationId xmlns:p14="http://schemas.microsoft.com/office/powerpoint/2010/main" val="812706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Suzy: To review, this presentation was our team's opportunity to demonstrate proficiency and mastery of our newly acquired data science skills obtained through the Data Science Program. </a:t>
            </a:r>
          </a:p>
          <a:p>
            <a:r>
              <a:rPr lang="en-US"/>
              <a:t>We used Programming Language tools and Analysis Programs such as R, Python, Excel, Tableau, etc., to wrangle, analyze, and present our findings related to the dataset obtained from the U.S. Customs and Border Protection Department. </a:t>
            </a:r>
            <a:endParaRPr lang="en-US">
              <a:ea typeface="Calibri"/>
              <a:cs typeface="Calibri"/>
            </a:endParaRPr>
          </a:p>
          <a:p>
            <a:endParaRPr lang="en-US"/>
          </a:p>
          <a:p>
            <a:endParaRPr lang="en-US"/>
          </a:p>
          <a:p>
            <a:r>
              <a:rPr lang="en-US"/>
              <a:t>Although, there was not enough of a correlation or connection between variables to predict future influxes of encounters at the US border,…..... Our end goal was to present a glimpse of the story of migrant unaccompanied minors, and illustrate that story with the numbers. </a:t>
            </a:r>
            <a:endParaRPr lang="en-US">
              <a:ea typeface="Calibri"/>
              <a:cs typeface="Calibri" panose="020F0502020204030204"/>
            </a:endParaRPr>
          </a:p>
          <a:p>
            <a:endParaRPr lang="en-US">
              <a:ea typeface="Calibri"/>
              <a:cs typeface="Calibri" panose="020F0502020204030204"/>
            </a:endParaRPr>
          </a:p>
        </p:txBody>
      </p:sp>
      <p:sp>
        <p:nvSpPr>
          <p:cNvPr id="4" name="Slide Number Placeholder 3"/>
          <p:cNvSpPr>
            <a:spLocks noGrp="1"/>
          </p:cNvSpPr>
          <p:nvPr>
            <p:ph type="sldNum" sz="quarter" idx="5"/>
          </p:nvPr>
        </p:nvSpPr>
        <p:spPr/>
        <p:txBody>
          <a:bodyPr/>
          <a:lstStyle/>
          <a:p>
            <a:fld id="{FDC5468A-6EC5-44D7-9A84-E9AF1DDACAE3}" type="slidenum">
              <a:rPr lang="en-US"/>
              <a:t>23</a:t>
            </a:fld>
            <a:endParaRPr lang="en-US"/>
          </a:p>
        </p:txBody>
      </p:sp>
    </p:spTree>
    <p:extLst>
      <p:ext uri="{BB962C8B-B14F-4D97-AF65-F5344CB8AC3E}">
        <p14:creationId xmlns:p14="http://schemas.microsoft.com/office/powerpoint/2010/main" val="2819130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Suzy: Here are some resources that contributed to the depths of understanding the humanity of this story told through numbers.</a:t>
            </a:r>
          </a:p>
        </p:txBody>
      </p:sp>
      <p:sp>
        <p:nvSpPr>
          <p:cNvPr id="4" name="Slide Number Placeholder 3"/>
          <p:cNvSpPr>
            <a:spLocks noGrp="1"/>
          </p:cNvSpPr>
          <p:nvPr>
            <p:ph type="sldNum" sz="quarter" idx="5"/>
          </p:nvPr>
        </p:nvSpPr>
        <p:spPr/>
        <p:txBody>
          <a:bodyPr/>
          <a:lstStyle/>
          <a:p>
            <a:fld id="{FDC5468A-6EC5-44D7-9A84-E9AF1DDACAE3}" type="slidenum">
              <a:rPr lang="en-US"/>
              <a:t>24</a:t>
            </a:fld>
            <a:endParaRPr lang="en-US"/>
          </a:p>
        </p:txBody>
      </p:sp>
    </p:spTree>
    <p:extLst>
      <p:ext uri="{BB962C8B-B14F-4D97-AF65-F5344CB8AC3E}">
        <p14:creationId xmlns:p14="http://schemas.microsoft.com/office/powerpoint/2010/main" val="2943770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Christina: Are there any questions for our team?</a:t>
            </a:r>
          </a:p>
        </p:txBody>
      </p:sp>
      <p:sp>
        <p:nvSpPr>
          <p:cNvPr id="4" name="Slide Number Placeholder 3"/>
          <p:cNvSpPr>
            <a:spLocks noGrp="1"/>
          </p:cNvSpPr>
          <p:nvPr>
            <p:ph type="sldNum" sz="quarter" idx="5"/>
          </p:nvPr>
        </p:nvSpPr>
        <p:spPr/>
        <p:txBody>
          <a:bodyPr/>
          <a:lstStyle/>
          <a:p>
            <a:fld id="{FDC5468A-6EC5-44D7-9A84-E9AF1DDACAE3}" type="slidenum">
              <a:rPr lang="en-US"/>
              <a:t>25</a:t>
            </a:fld>
            <a:endParaRPr lang="en-US"/>
          </a:p>
        </p:txBody>
      </p:sp>
    </p:spTree>
    <p:extLst>
      <p:ext uri="{BB962C8B-B14F-4D97-AF65-F5344CB8AC3E}">
        <p14:creationId xmlns:p14="http://schemas.microsoft.com/office/powerpoint/2010/main" val="4201043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Suzy: Here are the Works Cited</a:t>
            </a:r>
          </a:p>
        </p:txBody>
      </p:sp>
      <p:sp>
        <p:nvSpPr>
          <p:cNvPr id="4" name="Slide Number Placeholder 3"/>
          <p:cNvSpPr>
            <a:spLocks noGrp="1"/>
          </p:cNvSpPr>
          <p:nvPr>
            <p:ph type="sldNum" sz="quarter" idx="5"/>
          </p:nvPr>
        </p:nvSpPr>
        <p:spPr/>
        <p:txBody>
          <a:bodyPr/>
          <a:lstStyle/>
          <a:p>
            <a:fld id="{FDC5468A-6EC5-44D7-9A84-E9AF1DDACAE3}" type="slidenum">
              <a:rPr lang="en-US"/>
              <a:t>26</a:t>
            </a:fld>
            <a:endParaRPr lang="en-US"/>
          </a:p>
        </p:txBody>
      </p:sp>
    </p:spTree>
    <p:extLst>
      <p:ext uri="{BB962C8B-B14F-4D97-AF65-F5344CB8AC3E}">
        <p14:creationId xmlns:p14="http://schemas.microsoft.com/office/powerpoint/2010/main" val="1952903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Christina: Thank you for your attention and investment in our presentation. </a:t>
            </a:r>
            <a:endParaRPr lang="en-US"/>
          </a:p>
          <a:p>
            <a:endParaRPr lang="en-US">
              <a:cs typeface="Calibri"/>
            </a:endParaRPr>
          </a:p>
          <a:p>
            <a:r>
              <a:rPr lang="en-US">
                <a:cs typeface="Calibri"/>
              </a:rPr>
              <a:t>Have a great day! :)</a:t>
            </a:r>
            <a:endParaRPr lang="en-US"/>
          </a:p>
        </p:txBody>
      </p:sp>
      <p:sp>
        <p:nvSpPr>
          <p:cNvPr id="4" name="Slide Number Placeholder 3"/>
          <p:cNvSpPr>
            <a:spLocks noGrp="1"/>
          </p:cNvSpPr>
          <p:nvPr>
            <p:ph type="sldNum" sz="quarter" idx="5"/>
          </p:nvPr>
        </p:nvSpPr>
        <p:spPr/>
        <p:txBody>
          <a:bodyPr/>
          <a:lstStyle/>
          <a:p>
            <a:fld id="{FDC5468A-6EC5-44D7-9A84-E9AF1DDACAE3}" type="slidenum">
              <a:rPr lang="en-US"/>
              <a:t>27</a:t>
            </a:fld>
            <a:endParaRPr lang="en-US"/>
          </a:p>
        </p:txBody>
      </p:sp>
    </p:spTree>
    <p:extLst>
      <p:ext uri="{BB962C8B-B14F-4D97-AF65-F5344CB8AC3E}">
        <p14:creationId xmlns:p14="http://schemas.microsoft.com/office/powerpoint/2010/main" val="336753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Suzy: Read the quote, </a:t>
            </a:r>
            <a:r>
              <a:rPr lang="en-US" b="1"/>
              <a:t>Families who were already struggling throughout much of 2020 due to COVID-19 were then faced with the devastating loss of their belongings, houses, and crops as a result of the hurricanes.</a:t>
            </a:r>
            <a:endParaRPr lang="en-US"/>
          </a:p>
          <a:p>
            <a:endParaRPr lang="en-US"/>
          </a:p>
          <a:p>
            <a:r>
              <a:rPr lang="en-US"/>
              <a:t>Then count to five in your head.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FDC5468A-6EC5-44D7-9A84-E9AF1DDACAE3}" type="slidenum">
              <a:rPr lang="en-US"/>
              <a:t>3</a:t>
            </a:fld>
            <a:endParaRPr lang="en-US"/>
          </a:p>
        </p:txBody>
      </p:sp>
    </p:spTree>
    <p:extLst>
      <p:ext uri="{BB962C8B-B14F-4D97-AF65-F5344CB8AC3E}">
        <p14:creationId xmlns:p14="http://schemas.microsoft.com/office/powerpoint/2010/main" val="424219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Christina: Read the quote: </a:t>
            </a:r>
            <a:r>
              <a:rPr lang="en-US" b="1">
                <a:cs typeface="Calibri"/>
              </a:rPr>
              <a:t>“The increase in poverty [in Latin America] will make it very hard for the most vulnerable children and their families to make up for the loss,” said Janti </a:t>
            </a:r>
            <a:r>
              <a:rPr lang="en-US" b="1" err="1">
                <a:cs typeface="Calibri"/>
              </a:rPr>
              <a:t>Soeripto</a:t>
            </a:r>
            <a:r>
              <a:rPr lang="en-US" b="1">
                <a:cs typeface="Calibri"/>
              </a:rPr>
              <a:t>, CEO of Save the Children</a:t>
            </a:r>
          </a:p>
          <a:p>
            <a:endParaRPr lang="en-US">
              <a:cs typeface="Calibri"/>
            </a:endParaRPr>
          </a:p>
          <a:p>
            <a:r>
              <a:rPr lang="en-US">
                <a:cs typeface="Calibri"/>
              </a:rPr>
              <a:t>Then count to 5 in your head.</a:t>
            </a:r>
          </a:p>
        </p:txBody>
      </p:sp>
      <p:sp>
        <p:nvSpPr>
          <p:cNvPr id="4" name="Slide Number Placeholder 3"/>
          <p:cNvSpPr>
            <a:spLocks noGrp="1"/>
          </p:cNvSpPr>
          <p:nvPr>
            <p:ph type="sldNum" sz="quarter" idx="5"/>
          </p:nvPr>
        </p:nvSpPr>
        <p:spPr/>
        <p:txBody>
          <a:bodyPr/>
          <a:lstStyle/>
          <a:p>
            <a:fld id="{FDC5468A-6EC5-44D7-9A84-E9AF1DDACAE3}" type="slidenum">
              <a:rPr lang="en-US"/>
              <a:t>4</a:t>
            </a:fld>
            <a:endParaRPr lang="en-US"/>
          </a:p>
        </p:txBody>
      </p:sp>
    </p:spTree>
    <p:extLst>
      <p:ext uri="{BB962C8B-B14F-4D97-AF65-F5344CB8AC3E}">
        <p14:creationId xmlns:p14="http://schemas.microsoft.com/office/powerpoint/2010/main" val="2533386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Suzy: Our presentation is titled: </a:t>
            </a:r>
            <a:r>
              <a:rPr lang="en-US" b="1">
                <a:cs typeface="Calibri"/>
              </a:rPr>
              <a:t>Encountering Unaccompanied Minors at the US Southern Border</a:t>
            </a:r>
          </a:p>
        </p:txBody>
      </p:sp>
      <p:sp>
        <p:nvSpPr>
          <p:cNvPr id="4" name="Slide Number Placeholder 3"/>
          <p:cNvSpPr>
            <a:spLocks noGrp="1"/>
          </p:cNvSpPr>
          <p:nvPr>
            <p:ph type="sldNum" sz="quarter" idx="5"/>
          </p:nvPr>
        </p:nvSpPr>
        <p:spPr/>
        <p:txBody>
          <a:bodyPr/>
          <a:lstStyle/>
          <a:p>
            <a:fld id="{FDC5468A-6EC5-44D7-9A84-E9AF1DDACAE3}" type="slidenum">
              <a:rPr lang="en-US"/>
              <a:t>5</a:t>
            </a:fld>
            <a:endParaRPr lang="en-US"/>
          </a:p>
        </p:txBody>
      </p:sp>
    </p:spTree>
    <p:extLst>
      <p:ext uri="{BB962C8B-B14F-4D97-AF65-F5344CB8AC3E}">
        <p14:creationId xmlns:p14="http://schemas.microsoft.com/office/powerpoint/2010/main" val="23137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Christina: The agenda is as follows:</a:t>
            </a:r>
          </a:p>
          <a:p>
            <a:pPr marL="171450" indent="-171450">
              <a:lnSpc>
                <a:spcPct val="90000"/>
              </a:lnSpc>
              <a:spcBef>
                <a:spcPts val="1000"/>
              </a:spcBef>
              <a:buFont typeface="Arial"/>
              <a:buChar char="•"/>
            </a:pPr>
            <a:r>
              <a:rPr lang="en-US" b="1"/>
              <a:t>Introductions</a:t>
            </a:r>
            <a:endParaRPr lang="en-US"/>
          </a:p>
          <a:p>
            <a:pPr marL="171450" indent="-171450">
              <a:lnSpc>
                <a:spcPct val="90000"/>
              </a:lnSpc>
              <a:spcBef>
                <a:spcPts val="1000"/>
              </a:spcBef>
              <a:buFont typeface="Arial"/>
              <a:buChar char="•"/>
            </a:pPr>
            <a:r>
              <a:rPr lang="en-US" b="1"/>
              <a:t>The Dataset and its Importance</a:t>
            </a:r>
            <a:endParaRPr lang="en-US" b="1">
              <a:cs typeface="Calibri"/>
            </a:endParaRPr>
          </a:p>
          <a:p>
            <a:pPr marL="171450" indent="-171450">
              <a:lnSpc>
                <a:spcPct val="90000"/>
              </a:lnSpc>
              <a:spcBef>
                <a:spcPts val="1000"/>
              </a:spcBef>
              <a:buFont typeface="Arial"/>
              <a:buChar char="•"/>
            </a:pPr>
            <a:r>
              <a:rPr lang="en-US" b="1"/>
              <a:t>Analysis of Data: </a:t>
            </a:r>
            <a:endParaRPr lang="en-US"/>
          </a:p>
          <a:p>
            <a:pPr marL="628650" lvl="1" indent="-171450">
              <a:lnSpc>
                <a:spcPct val="90000"/>
              </a:lnSpc>
              <a:spcBef>
                <a:spcPts val="1000"/>
              </a:spcBef>
              <a:buFont typeface="Arial"/>
              <a:buChar char="•"/>
            </a:pPr>
            <a:r>
              <a:rPr lang="en-US"/>
              <a:t>Demographics of Encounters </a:t>
            </a:r>
            <a:endParaRPr lang="en-US">
              <a:cs typeface="Calibri"/>
            </a:endParaRPr>
          </a:p>
          <a:p>
            <a:pPr marL="628650" lvl="1" indent="-171450">
              <a:lnSpc>
                <a:spcPct val="90000"/>
              </a:lnSpc>
              <a:spcBef>
                <a:spcPts val="1000"/>
              </a:spcBef>
              <a:buFont typeface="Arial"/>
              <a:buChar char="•"/>
            </a:pPr>
            <a:r>
              <a:rPr lang="en-US"/>
              <a:t>Timing of the Encounters over Time</a:t>
            </a:r>
            <a:endParaRPr lang="en-US">
              <a:cs typeface="Calibri"/>
            </a:endParaRPr>
          </a:p>
          <a:p>
            <a:pPr marL="628650" lvl="1" indent="-171450">
              <a:lnSpc>
                <a:spcPct val="90000"/>
              </a:lnSpc>
              <a:spcBef>
                <a:spcPts val="1000"/>
              </a:spcBef>
              <a:buFont typeface="Arial"/>
              <a:buChar char="•"/>
            </a:pPr>
            <a:r>
              <a:rPr lang="en-US"/>
              <a:t>Encounter Types</a:t>
            </a:r>
            <a:endParaRPr lang="en-US">
              <a:cs typeface="Calibri"/>
            </a:endParaRPr>
          </a:p>
          <a:p>
            <a:pPr marL="628650" lvl="1" indent="-171450">
              <a:lnSpc>
                <a:spcPct val="90000"/>
              </a:lnSpc>
              <a:spcBef>
                <a:spcPts val="1000"/>
              </a:spcBef>
              <a:buFont typeface="Arial"/>
              <a:buChar char="•"/>
            </a:pPr>
            <a:r>
              <a:rPr lang="en-US">
                <a:cs typeface="Calibri"/>
              </a:rPr>
              <a:t> Correlation Table / Confusion Matrix</a:t>
            </a:r>
          </a:p>
          <a:p>
            <a:pPr marL="171450" indent="-171450">
              <a:lnSpc>
                <a:spcPct val="90000"/>
              </a:lnSpc>
              <a:spcBef>
                <a:spcPts val="1000"/>
              </a:spcBef>
              <a:buFont typeface="Arial"/>
              <a:buChar char="•"/>
            </a:pPr>
            <a:r>
              <a:rPr lang="en-US" b="1"/>
              <a:t>Conclusions</a:t>
            </a:r>
            <a:endParaRPr lang="en-US"/>
          </a:p>
          <a:p>
            <a:pPr marL="171450" indent="-171450">
              <a:lnSpc>
                <a:spcPct val="90000"/>
              </a:lnSpc>
              <a:spcBef>
                <a:spcPts val="1000"/>
              </a:spcBef>
              <a:buFont typeface="Arial"/>
              <a:buChar char="•"/>
            </a:pPr>
            <a:r>
              <a:rPr lang="en-US" b="1"/>
              <a:t>Summary</a:t>
            </a:r>
            <a:endParaRPr lang="en-US"/>
          </a:p>
          <a:p>
            <a:pPr marL="171450" indent="-171450">
              <a:lnSpc>
                <a:spcPct val="90000"/>
              </a:lnSpc>
              <a:spcBef>
                <a:spcPts val="1000"/>
              </a:spcBef>
              <a:buFont typeface="Arial"/>
              <a:buChar char="•"/>
            </a:pPr>
            <a:r>
              <a:rPr lang="en-US" b="1"/>
              <a:t>Learn more</a:t>
            </a:r>
            <a:endParaRPr lang="en-US"/>
          </a:p>
          <a:p>
            <a:pPr marL="171450" indent="-171450">
              <a:lnSpc>
                <a:spcPct val="90000"/>
              </a:lnSpc>
              <a:spcBef>
                <a:spcPts val="1000"/>
              </a:spcBef>
              <a:buFont typeface="Arial"/>
              <a:buChar char="•"/>
            </a:pPr>
            <a:r>
              <a:rPr lang="en-US" b="1"/>
              <a:t>Q &amp; A</a:t>
            </a:r>
            <a:endParaRPr lang="en-US"/>
          </a:p>
          <a:p>
            <a:pPr marL="171450" indent="-171450">
              <a:lnSpc>
                <a:spcPct val="90000"/>
              </a:lnSpc>
              <a:spcBef>
                <a:spcPts val="1000"/>
              </a:spcBef>
              <a:buFont typeface="Arial"/>
              <a:buChar char="•"/>
            </a:pPr>
            <a:r>
              <a:rPr lang="en-US" b="1"/>
              <a:t>Works Cited</a:t>
            </a:r>
            <a:endParaRPr lang="en-US"/>
          </a:p>
        </p:txBody>
      </p:sp>
      <p:sp>
        <p:nvSpPr>
          <p:cNvPr id="4" name="Slide Number Placeholder 3"/>
          <p:cNvSpPr>
            <a:spLocks noGrp="1"/>
          </p:cNvSpPr>
          <p:nvPr>
            <p:ph type="sldNum" sz="quarter" idx="5"/>
          </p:nvPr>
        </p:nvSpPr>
        <p:spPr/>
        <p:txBody>
          <a:bodyPr/>
          <a:lstStyle/>
          <a:p>
            <a:fld id="{FDC5468A-6EC5-44D7-9A84-E9AF1DDACAE3}" type="slidenum">
              <a:rPr lang="en-US"/>
              <a:t>6</a:t>
            </a:fld>
            <a:endParaRPr lang="en-US"/>
          </a:p>
        </p:txBody>
      </p:sp>
    </p:spTree>
    <p:extLst>
      <p:ext uri="{BB962C8B-B14F-4D97-AF65-F5344CB8AC3E}">
        <p14:creationId xmlns:p14="http://schemas.microsoft.com/office/powerpoint/2010/main" val="134364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Suzy: We came up with a silly name for our team, "The Unaccompanied Adults," but in all seriousness, we have quite a diverse background!</a:t>
            </a:r>
          </a:p>
          <a:p>
            <a:endParaRPr lang="en-US">
              <a:cs typeface="Calibri"/>
            </a:endParaRPr>
          </a:p>
          <a:p>
            <a:r>
              <a:rPr lang="en-US"/>
              <a:t>First up is </a:t>
            </a:r>
            <a:r>
              <a:rPr lang="en-US" b="1"/>
              <a:t>Christina Chavez</a:t>
            </a:r>
            <a:r>
              <a:rPr lang="en-US"/>
              <a:t>, a project manager ready to dive into the tech field. She has worked in nonprofit, higher education, professional development, and small business arenas. Ms. Chavez isn't afraid to try on different hats. "Offering herself as tribute" for assignments has led to contracts with culturally diverse organizations overseas, entrepreneurs, and other small businesses. Theses opportunities have sharpened her skillset within the US migrant services sector. As the grandchild of an immigrant who was deported three times before obtaining US citizenship, she yearns to be part of the functioning solution to the immigration challenges at the border.</a:t>
            </a:r>
            <a:endParaRPr lang="en-US">
              <a:ea typeface="Calibri"/>
              <a:cs typeface="Calibri"/>
            </a:endParaRPr>
          </a:p>
          <a:p>
            <a:endParaRPr lang="en-US">
              <a:ea typeface="Calibri"/>
              <a:cs typeface="Calibri"/>
            </a:endParaRPr>
          </a:p>
          <a:p>
            <a:r>
              <a:rPr lang="en-US">
                <a:cs typeface="Calibri"/>
              </a:rPr>
              <a:t>Christina: </a:t>
            </a:r>
            <a:r>
              <a:rPr lang="en-US" b="1">
                <a:cs typeface="Calibri"/>
              </a:rPr>
              <a:t>Princess Ekezie </a:t>
            </a:r>
            <a:r>
              <a:rPr lang="en-US">
                <a:cs typeface="Calibri"/>
              </a:rPr>
              <a:t>is a Georgia State University Neuroscience major with a minor in Politics. She holds a unique blend of academic knowledge and practical experience in assisting immigrant families through the citizenship process. Princess is deeply passionate about advocating for unaccompanied minors and aspires to work for the government to aid immigrants on their path to becoming US citizens. She contributed to the analysis of our dataset.</a:t>
            </a:r>
            <a:endParaRPr lang="en-US" b="1">
              <a:ea typeface="Calibri"/>
              <a:cs typeface="Calibri"/>
            </a:endParaRPr>
          </a:p>
          <a:p>
            <a:endParaRPr lang="en-US">
              <a:cs typeface="Calibri"/>
            </a:endParaRPr>
          </a:p>
          <a:p>
            <a:r>
              <a:rPr lang="en-US">
                <a:cs typeface="Calibri"/>
              </a:rPr>
              <a:t>Christina: Last, but certainly not least is</a:t>
            </a:r>
            <a:r>
              <a:rPr lang="en-US" b="1">
                <a:cs typeface="Calibri"/>
              </a:rPr>
              <a:t> Suzy Jones; </a:t>
            </a:r>
            <a:r>
              <a:rPr lang="en-US"/>
              <a:t>a data scientist with an academic background in education; who specializes in understanding the complexities of unaccompanied minors crossing the border. With a decade of experience as an English as a Second Language instructor, she has witnessed the trauma endured by these children and families firsthand. Through rigorous analysis of government data, her research identifies risk factors and migration trends, especially for vulnerable children. Ms. Jones aims to advocate for a more compassionate approach in policy discussions.</a:t>
            </a:r>
            <a:endParaRPr lang="en-US">
              <a:ea typeface="Calibri"/>
              <a:cs typeface="Calibri"/>
            </a:endParaRPr>
          </a:p>
        </p:txBody>
      </p:sp>
      <p:sp>
        <p:nvSpPr>
          <p:cNvPr id="4" name="Slide Number Placeholder 3"/>
          <p:cNvSpPr>
            <a:spLocks noGrp="1"/>
          </p:cNvSpPr>
          <p:nvPr>
            <p:ph type="sldNum" sz="quarter" idx="5"/>
          </p:nvPr>
        </p:nvSpPr>
        <p:spPr/>
        <p:txBody>
          <a:bodyPr/>
          <a:lstStyle/>
          <a:p>
            <a:fld id="{FDC5468A-6EC5-44D7-9A84-E9AF1DDACAE3}" type="slidenum">
              <a:rPr lang="en-US"/>
              <a:t>7</a:t>
            </a:fld>
            <a:endParaRPr lang="en-US"/>
          </a:p>
        </p:txBody>
      </p:sp>
    </p:spTree>
    <p:extLst>
      <p:ext uri="{BB962C8B-B14F-4D97-AF65-F5344CB8AC3E}">
        <p14:creationId xmlns:p14="http://schemas.microsoft.com/office/powerpoint/2010/main" val="2935605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Suzy: We have similar experiences and backgrounds that lead to our passion for this final project. We have chosen this topic because subject matter is highly politicized, and the population, very vulnerable.</a:t>
            </a:r>
          </a:p>
          <a:p>
            <a:r>
              <a:rPr lang="en-US"/>
              <a:t>It is of the most utmost importance we understand the trends of migration in order to protect these children.</a:t>
            </a:r>
            <a:endParaRPr lang="en-US">
              <a:ea typeface="Calibri"/>
              <a:cs typeface="Calibri"/>
            </a:endParaRPr>
          </a:p>
          <a:p>
            <a:endParaRPr lang="en-US">
              <a:ea typeface="Calibri"/>
              <a:cs typeface="Calibri"/>
            </a:endParaRPr>
          </a:p>
          <a:p>
            <a:endParaRPr lang="en-US"/>
          </a:p>
          <a:p>
            <a:endParaRPr lang="en-US">
              <a:ea typeface="Calibri"/>
              <a:cs typeface="Calibri" panose="020F0502020204030204"/>
            </a:endParaRPr>
          </a:p>
        </p:txBody>
      </p:sp>
      <p:sp>
        <p:nvSpPr>
          <p:cNvPr id="4" name="Slide Number Placeholder 3"/>
          <p:cNvSpPr>
            <a:spLocks noGrp="1"/>
          </p:cNvSpPr>
          <p:nvPr>
            <p:ph type="sldNum" sz="quarter" idx="5"/>
          </p:nvPr>
        </p:nvSpPr>
        <p:spPr/>
        <p:txBody>
          <a:bodyPr/>
          <a:lstStyle/>
          <a:p>
            <a:fld id="{FDC5468A-6EC5-44D7-9A84-E9AF1DDACAE3}" type="slidenum">
              <a:rPr lang="en-US"/>
              <a:t>8</a:t>
            </a:fld>
            <a:endParaRPr lang="en-US"/>
          </a:p>
        </p:txBody>
      </p:sp>
    </p:spTree>
    <p:extLst>
      <p:ext uri="{BB962C8B-B14F-4D97-AF65-F5344CB8AC3E}">
        <p14:creationId xmlns:p14="http://schemas.microsoft.com/office/powerpoint/2010/main" val="1952100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Christina: To demonstrate the proficiency of our data science skills we have learned through the Data Science Program, we utilized R, Python, Excel, Tableau, and other programs to wrangle, analyze, and present our findings related to datasets from the Inter-University Consortium for Political and Social Research titled, “Addressing the Surge in Unaccompanied Migrant Children,” and data from the US Customs and Border Protection Department titled, “Southwest Land Border Encounters”. The Southwest Land Border Encounters page provides data on U.S. Border Patrol Title 8 apprehensions, Office of Field Operations Title 8 </a:t>
            </a:r>
            <a:r>
              <a:rPr lang="en-US" err="1"/>
              <a:t>inadmissibles</a:t>
            </a:r>
            <a:r>
              <a:rPr lang="en-US"/>
              <a:t>, and Title 42 expulsions along the southwest land border of the United States. Our end goal is to visually present one aspect of the story concerning migrant unaccompanied minors and to project possible surges. </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FDC5468A-6EC5-44D7-9A84-E9AF1DDACAE3}" type="slidenum">
              <a:rPr lang="en-US"/>
              <a:t>9</a:t>
            </a:fld>
            <a:endParaRPr lang="en-US"/>
          </a:p>
        </p:txBody>
      </p:sp>
    </p:spTree>
    <p:extLst>
      <p:ext uri="{BB962C8B-B14F-4D97-AF65-F5344CB8AC3E}">
        <p14:creationId xmlns:p14="http://schemas.microsoft.com/office/powerpoint/2010/main" val="1668775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7/21/23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62413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0804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66386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099937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0250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7/21/23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26109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7/21/23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54402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7/21/23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0943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7/21/23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1695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7/21/23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06040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130448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7/21/23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32912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7/21/23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11650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7/21/23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4685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7/21/23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0087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7/21/23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42743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221180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7/21/23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56059251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acf.hhs.gov/orr/programs/ucs/about#:~:text=By%20definition%2C%20an%20unaccompanied%20child,provide%20care%20and%20physical%20custody" TargetMode="External"/><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1C_186D28E3.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www.children.org/stories/2016/november/crossing-the-border-first-person-accounts?utm_source=canva&amp;utm_medium=iframely" TargetMode="External"/><Relationship Id="rId7" Type="http://schemas.openxmlformats.org/officeDocument/2006/relationships/hyperlink" Target="https://www.pbs.org/newshour/show/what-asylum-seekers-meet-when-they-try-to-cross-legally"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npr.org/2018/07/22/631255034/there-is-nothing-for-us-here-why-people-keep-leaving-guatemala" TargetMode="External"/><Relationship Id="rId11" Type="http://schemas.openxmlformats.org/officeDocument/2006/relationships/image" Target="../media/image54.png"/><Relationship Id="rId5" Type="http://schemas.openxmlformats.org/officeDocument/2006/relationships/hyperlink" Target="https://reporting.unhcr.org/operational/situations/el-salvador-guatemala-and-honduras-situation?utm_source=canva&amp;utm_medium=iframely" TargetMode="External"/><Relationship Id="rId10" Type="http://schemas.openxmlformats.org/officeDocument/2006/relationships/image" Target="../media/image53.png"/><Relationship Id="rId4" Type="http://schemas.openxmlformats.org/officeDocument/2006/relationships/hyperlink" Target="https://www.nytimes.com/series/crossing-the-border" TargetMode="External"/><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jpeg"/><Relationship Id="rId7" Type="http://schemas.openxmlformats.org/officeDocument/2006/relationships/hyperlink" Target="https://www.hrw.org/news/2022/06/06/mexico-asylum-seekers-face-abuses-southern-border#:~:text=(Los%20Angeles)%20%E2%80%93%20Migrants%20and,Human%20Rights%20Watch%20said%20today"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americanimmigrationcouncil.org/" TargetMode="External"/><Relationship Id="rId5" Type="http://schemas.openxmlformats.org/officeDocument/2006/relationships/hyperlink" Target="https://scholarship.law.marquette.edu/cgi/viewcontent.cgi?referer=&amp;httpsredir=1&amp;article=5304&amp;context=mulr#:~:text=THE%20FEDERAL%20COURTS,-SHALINI%20BHARGAVA%20RAY&amp;text=Specifically%2C%20they%20rely%20on%20constitutional,as%20political%20opinion%20or%20religion" TargetMode="External"/><Relationship Id="rId4" Type="http://schemas.openxmlformats.org/officeDocument/2006/relationships/hyperlink" Target="https://www.cbp.gov/document/stats/southwest-land-border-encounters"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image" Target="../media/image10.jpeg"/><Relationship Id="rId7" Type="http://schemas.openxmlformats.org/officeDocument/2006/relationships/hyperlink" Target="https://creativecommons.org/licenses/by/3.0/"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journalistsresource.org/studies/government/immigration/border-crossing-crime/" TargetMode="External"/><Relationship Id="rId5" Type="http://schemas.openxmlformats.org/officeDocument/2006/relationships/image" Target="../media/image11.jpeg"/><Relationship Id="rId10" Type="http://schemas.openxmlformats.org/officeDocument/2006/relationships/image" Target="../media/image13.png"/><Relationship Id="rId4" Type="http://schemas.openxmlformats.org/officeDocument/2006/relationships/hyperlink" Target="http://openmigration.org/en/analyses/why-are-thousands-of-unaccompanied-refugee-children-disappearing/" TargetMode="Externa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www.cbp.gov/document/stats/southwest-land-border-encounte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group of children sitting on the back of a truck&#10;&#10;Description automatically generated">
            <a:extLst>
              <a:ext uri="{FF2B5EF4-FFF2-40B4-BE49-F238E27FC236}">
                <a16:creationId xmlns:a16="http://schemas.microsoft.com/office/drawing/2014/main" id="{0265BE93-CFEE-AB77-2B06-1A3C177CB583}"/>
              </a:ext>
            </a:extLst>
          </p:cNvPr>
          <p:cNvPicPr>
            <a:picLocks noChangeAspect="1"/>
          </p:cNvPicPr>
          <p:nvPr/>
        </p:nvPicPr>
        <p:blipFill rotWithShape="1">
          <a:blip r:embed="rId4"/>
          <a:srcRect b="44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52B1435E-BAB8-43AB-AF6A-C15D437DC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03DF55DE-356F-0218-C77A-0C2A629D7BBD}"/>
              </a:ext>
            </a:extLst>
          </p:cNvPr>
          <p:cNvSpPr txBox="1"/>
          <p:nvPr/>
        </p:nvSpPr>
        <p:spPr>
          <a:xfrm>
            <a:off x="3883741" y="2703870"/>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7CA06A57-A89E-EC52-5797-4914105B6A73}"/>
              </a:ext>
            </a:extLst>
          </p:cNvPr>
          <p:cNvSpPr txBox="1"/>
          <p:nvPr/>
        </p:nvSpPr>
        <p:spPr>
          <a:xfrm>
            <a:off x="10881032" y="6571225"/>
            <a:ext cx="13027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FFFFFF"/>
                </a:solidFill>
                <a:ea typeface="+mn-lt"/>
                <a:cs typeface="+mn-lt"/>
              </a:rPr>
              <a:t>Adrees Latif/Reuters</a:t>
            </a:r>
            <a:endParaRPr lang="en-US">
              <a:solidFill>
                <a:srgbClr val="FFFFFF"/>
              </a:solidFill>
            </a:endParaRPr>
          </a:p>
        </p:txBody>
      </p:sp>
    </p:spTree>
    <p:extLst>
      <p:ext uri="{BB962C8B-B14F-4D97-AF65-F5344CB8AC3E}">
        <p14:creationId xmlns:p14="http://schemas.microsoft.com/office/powerpoint/2010/main" val="15558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1C22-1CB4-2236-3792-78FE11CF1952}"/>
              </a:ext>
            </a:extLst>
          </p:cNvPr>
          <p:cNvSpPr>
            <a:spLocks noGrp="1"/>
          </p:cNvSpPr>
          <p:nvPr>
            <p:ph type="title"/>
          </p:nvPr>
        </p:nvSpPr>
        <p:spPr/>
        <p:txBody>
          <a:bodyPr/>
          <a:lstStyle/>
          <a:p>
            <a:r>
              <a:rPr lang="en-US"/>
              <a:t>These Numbers Matter!</a:t>
            </a:r>
          </a:p>
        </p:txBody>
      </p:sp>
      <p:pic>
        <p:nvPicPr>
          <p:cNvPr id="4" name="Picture 4" descr="A close-up of words&#10;&#10;Description automatically generated">
            <a:extLst>
              <a:ext uri="{FF2B5EF4-FFF2-40B4-BE49-F238E27FC236}">
                <a16:creationId xmlns:a16="http://schemas.microsoft.com/office/drawing/2014/main" id="{96BCD591-2083-6F2F-9837-1A2AB03516BA}"/>
              </a:ext>
            </a:extLst>
          </p:cNvPr>
          <p:cNvPicPr>
            <a:picLocks noChangeAspect="1"/>
          </p:cNvPicPr>
          <p:nvPr/>
        </p:nvPicPr>
        <p:blipFill>
          <a:blip r:embed="rId3"/>
          <a:stretch>
            <a:fillRect/>
          </a:stretch>
        </p:blipFill>
        <p:spPr>
          <a:xfrm>
            <a:off x="1338533" y="1555571"/>
            <a:ext cx="9507746" cy="4875481"/>
          </a:xfrm>
          <a:prstGeom prst="rect">
            <a:avLst/>
          </a:prstGeom>
        </p:spPr>
      </p:pic>
    </p:spTree>
    <p:extLst>
      <p:ext uri="{BB962C8B-B14F-4D97-AF65-F5344CB8AC3E}">
        <p14:creationId xmlns:p14="http://schemas.microsoft.com/office/powerpoint/2010/main" val="2872933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6650A-8D78-B68F-ECF9-E96A8CCE52A5}"/>
              </a:ext>
            </a:extLst>
          </p:cNvPr>
          <p:cNvSpPr>
            <a:spLocks noGrp="1"/>
          </p:cNvSpPr>
          <p:nvPr>
            <p:ph type="title"/>
          </p:nvPr>
        </p:nvSpPr>
        <p:spPr>
          <a:xfrm>
            <a:off x="178134" y="448311"/>
            <a:ext cx="7286110" cy="723632"/>
          </a:xfrm>
        </p:spPr>
        <p:txBody>
          <a:bodyPr/>
          <a:lstStyle/>
          <a:p>
            <a:r>
              <a:rPr lang="en-US"/>
              <a:t>Defining Demographics:</a:t>
            </a:r>
          </a:p>
        </p:txBody>
      </p:sp>
      <p:sp>
        <p:nvSpPr>
          <p:cNvPr id="3" name="Content Placeholder 2">
            <a:extLst>
              <a:ext uri="{FF2B5EF4-FFF2-40B4-BE49-F238E27FC236}">
                <a16:creationId xmlns:a16="http://schemas.microsoft.com/office/drawing/2014/main" id="{8784DA73-6F3A-F4B7-4365-FA13849AB98E}"/>
              </a:ext>
            </a:extLst>
          </p:cNvPr>
          <p:cNvSpPr>
            <a:spLocks noGrp="1"/>
          </p:cNvSpPr>
          <p:nvPr>
            <p:ph sz="half" idx="1"/>
          </p:nvPr>
        </p:nvSpPr>
        <p:spPr>
          <a:xfrm>
            <a:off x="6093576" y="3496941"/>
            <a:ext cx="2935892" cy="2662187"/>
          </a:xfrm>
        </p:spPr>
        <p:txBody>
          <a:bodyPr vert="horz" lIns="91440" tIns="45720" rIns="91440" bIns="45720" rtlCol="0" anchor="t">
            <a:normAutofit lnSpcReduction="10000"/>
          </a:bodyPr>
          <a:lstStyle/>
          <a:p>
            <a:pPr marL="0" indent="0">
              <a:buNone/>
            </a:pPr>
            <a:r>
              <a:rPr lang="en-US" sz="2400" b="1" u="sng"/>
              <a:t>Accompanied Minors:</a:t>
            </a:r>
          </a:p>
          <a:p>
            <a:pPr marL="0" indent="0">
              <a:buNone/>
            </a:pPr>
            <a:r>
              <a:rPr lang="en-US">
                <a:ea typeface="+mn-lt"/>
                <a:cs typeface="+mn-lt"/>
              </a:rPr>
              <a:t>Children arriving in the US with a parent or guardian</a:t>
            </a:r>
            <a:endParaRPr lang="en-US"/>
          </a:p>
          <a:p>
            <a:pPr marL="0" indent="0">
              <a:buNone/>
            </a:pPr>
            <a:endParaRPr lang="en-US" sz="2400" b="1" u="sng"/>
          </a:p>
        </p:txBody>
      </p:sp>
      <p:sp>
        <p:nvSpPr>
          <p:cNvPr id="4" name="Content Placeholder 3">
            <a:extLst>
              <a:ext uri="{FF2B5EF4-FFF2-40B4-BE49-F238E27FC236}">
                <a16:creationId xmlns:a16="http://schemas.microsoft.com/office/drawing/2014/main" id="{CC966B5C-D9A7-0A8D-5F4F-A2152E15FB9B}"/>
              </a:ext>
            </a:extLst>
          </p:cNvPr>
          <p:cNvSpPr>
            <a:spLocks noGrp="1"/>
          </p:cNvSpPr>
          <p:nvPr>
            <p:ph sz="half" idx="2"/>
          </p:nvPr>
        </p:nvSpPr>
        <p:spPr>
          <a:xfrm>
            <a:off x="3105648" y="3496941"/>
            <a:ext cx="2609970" cy="1072640"/>
          </a:xfrm>
        </p:spPr>
        <p:txBody>
          <a:bodyPr vert="horz" lIns="91440" tIns="45720" rIns="91440" bIns="45720" rtlCol="0" anchor="t">
            <a:normAutofit lnSpcReduction="10000"/>
          </a:bodyPr>
          <a:lstStyle/>
          <a:p>
            <a:pPr marL="0" indent="0">
              <a:buNone/>
            </a:pPr>
            <a:r>
              <a:rPr lang="en-US" sz="2400" b="1" u="sng"/>
              <a:t>FMUA</a:t>
            </a:r>
            <a:endParaRPr lang="en-US" b="1" u="sng"/>
          </a:p>
          <a:p>
            <a:pPr marL="0" indent="0">
              <a:buNone/>
            </a:pPr>
            <a:r>
              <a:rPr lang="en-US"/>
              <a:t>Individuals</a:t>
            </a:r>
            <a:r>
              <a:rPr lang="en-US">
                <a:ea typeface="+mn-lt"/>
                <a:cs typeface="+mn-lt"/>
              </a:rPr>
              <a:t> in a Family Unit</a:t>
            </a:r>
            <a:endParaRPr lang="en-US" b="1" u="sng"/>
          </a:p>
        </p:txBody>
      </p:sp>
      <p:sp>
        <p:nvSpPr>
          <p:cNvPr id="5" name="TextBox 4">
            <a:extLst>
              <a:ext uri="{FF2B5EF4-FFF2-40B4-BE49-F238E27FC236}">
                <a16:creationId xmlns:a16="http://schemas.microsoft.com/office/drawing/2014/main" id="{EF705E23-1292-9F8E-2C21-E0634094B7FD}"/>
              </a:ext>
            </a:extLst>
          </p:cNvPr>
          <p:cNvSpPr txBox="1"/>
          <p:nvPr/>
        </p:nvSpPr>
        <p:spPr>
          <a:xfrm>
            <a:off x="177526" y="3493535"/>
            <a:ext cx="2652161"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Times New Roman"/>
                <a:cs typeface="Times New Roman"/>
              </a:rPr>
              <a:t> </a:t>
            </a:r>
            <a:r>
              <a:rPr lang="en-US" sz="2400" b="1" u="sng">
                <a:ea typeface="+mn-lt"/>
                <a:cs typeface="+mn-lt"/>
              </a:rPr>
              <a:t>Single Adults</a:t>
            </a:r>
          </a:p>
          <a:p>
            <a:endParaRPr lang="en-US">
              <a:ea typeface="+mn-lt"/>
              <a:cs typeface="+mn-lt"/>
            </a:endParaRPr>
          </a:p>
          <a:p>
            <a:r>
              <a:rPr lang="en-US">
                <a:ea typeface="+mn-lt"/>
                <a:cs typeface="+mn-lt"/>
              </a:rPr>
              <a:t>One</a:t>
            </a:r>
            <a:r>
              <a:rPr lang="en-US"/>
              <a:t> adult over the age of 18</a:t>
            </a:r>
            <a:endParaRPr lang="en-US" sz="2400" b="1" u="sng"/>
          </a:p>
        </p:txBody>
      </p:sp>
      <p:sp>
        <p:nvSpPr>
          <p:cNvPr id="6" name="TextBox 5">
            <a:extLst>
              <a:ext uri="{FF2B5EF4-FFF2-40B4-BE49-F238E27FC236}">
                <a16:creationId xmlns:a16="http://schemas.microsoft.com/office/drawing/2014/main" id="{3C0E99E8-77AC-8CA3-1D5F-AD294EC47D9C}"/>
              </a:ext>
            </a:extLst>
          </p:cNvPr>
          <p:cNvSpPr txBox="1"/>
          <p:nvPr/>
        </p:nvSpPr>
        <p:spPr>
          <a:xfrm>
            <a:off x="8925917" y="3431175"/>
            <a:ext cx="2998837"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Times New Roman"/>
                <a:cs typeface="Times New Roman"/>
              </a:rPr>
              <a:t> </a:t>
            </a:r>
            <a:r>
              <a:rPr lang="en-US" sz="2400" b="1" u="sng">
                <a:ea typeface="+mn-lt"/>
                <a:cs typeface="+mn-lt"/>
                <a:hlinkClick r:id="rId3">
                  <a:extLst>
                    <a:ext uri="{A12FA001-AC4F-418D-AE19-62706E023703}">
                      <ahyp:hlinkClr xmlns:ahyp="http://schemas.microsoft.com/office/drawing/2018/hyperlinkcolor" val="tx"/>
                    </a:ext>
                  </a:extLst>
                </a:hlinkClick>
              </a:rPr>
              <a:t>UC</a:t>
            </a:r>
            <a:r>
              <a:rPr lang="en-US" sz="2400" b="1" u="sng">
                <a:ea typeface="+mn-lt"/>
                <a:cs typeface="+mn-lt"/>
              </a:rPr>
              <a:t>/Single Minors:</a:t>
            </a:r>
            <a:endParaRPr lang="en-US" sz="2400" b="1" u="sng"/>
          </a:p>
          <a:p>
            <a:pPr marL="285750" indent="-285750">
              <a:buFont typeface="Wingdings"/>
              <a:buChar char="Ø"/>
            </a:pPr>
            <a:r>
              <a:rPr lang="en-US">
                <a:latin typeface="Century Gothic"/>
                <a:ea typeface="+mn-lt"/>
                <a:cs typeface="Times New Roman"/>
              </a:rPr>
              <a:t>No</a:t>
            </a:r>
            <a:r>
              <a:rPr lang="en-US">
                <a:ea typeface="+mn-lt"/>
                <a:cs typeface="+mn-lt"/>
              </a:rPr>
              <a:t> lawful immigration status in the US</a:t>
            </a:r>
            <a:endParaRPr lang="en-US"/>
          </a:p>
          <a:p>
            <a:pPr marL="285750" indent="-285750">
              <a:buFont typeface="Wingdings"/>
              <a:buChar char="Ø"/>
            </a:pPr>
            <a:r>
              <a:rPr lang="en-US">
                <a:ea typeface="+mn-lt"/>
                <a:cs typeface="+mn-lt"/>
              </a:rPr>
              <a:t>&lt;18 years of age</a:t>
            </a:r>
            <a:endParaRPr lang="en-US"/>
          </a:p>
          <a:p>
            <a:pPr marL="285750" indent="-285750">
              <a:buFont typeface="Wingdings"/>
              <a:buChar char="Ø"/>
            </a:pPr>
            <a:r>
              <a:rPr lang="en-US">
                <a:ea typeface="+mn-lt"/>
                <a:cs typeface="+mn-lt"/>
              </a:rPr>
              <a:t>No parent/legal guardian in US or no parent/legal guardian in US available to provide care and physical custody</a:t>
            </a:r>
            <a:endParaRPr lang="en-US"/>
          </a:p>
        </p:txBody>
      </p:sp>
      <p:pic>
        <p:nvPicPr>
          <p:cNvPr id="9" name="Picture 9" descr="A group of people playing in the sand&#10;&#10;Description automatically generated">
            <a:extLst>
              <a:ext uri="{FF2B5EF4-FFF2-40B4-BE49-F238E27FC236}">
                <a16:creationId xmlns:a16="http://schemas.microsoft.com/office/drawing/2014/main" id="{24B71932-48A7-303D-E165-AB8C28C5CD7A}"/>
              </a:ext>
            </a:extLst>
          </p:cNvPr>
          <p:cNvPicPr>
            <a:picLocks noChangeAspect="1"/>
          </p:cNvPicPr>
          <p:nvPr/>
        </p:nvPicPr>
        <p:blipFill rotWithShape="1">
          <a:blip r:embed="rId4"/>
          <a:srcRect t="10072" r="2150" b="719"/>
          <a:stretch/>
        </p:blipFill>
        <p:spPr>
          <a:xfrm>
            <a:off x="6173831" y="1450843"/>
            <a:ext cx="2565807" cy="1745059"/>
          </a:xfrm>
          <a:prstGeom prst="rect">
            <a:avLst/>
          </a:prstGeom>
        </p:spPr>
      </p:pic>
      <p:pic>
        <p:nvPicPr>
          <p:cNvPr id="10" name="Picture 10" descr="A group of children carrying each other&#10;&#10;Description automatically generated">
            <a:extLst>
              <a:ext uri="{FF2B5EF4-FFF2-40B4-BE49-F238E27FC236}">
                <a16:creationId xmlns:a16="http://schemas.microsoft.com/office/drawing/2014/main" id="{2BB86FEE-9A6A-C927-8319-E2009A75F7D3}"/>
              </a:ext>
            </a:extLst>
          </p:cNvPr>
          <p:cNvPicPr>
            <a:picLocks noChangeAspect="1"/>
          </p:cNvPicPr>
          <p:nvPr/>
        </p:nvPicPr>
        <p:blipFill>
          <a:blip r:embed="rId5"/>
          <a:stretch>
            <a:fillRect/>
          </a:stretch>
        </p:blipFill>
        <p:spPr>
          <a:xfrm>
            <a:off x="9111177" y="1755342"/>
            <a:ext cx="2616201" cy="1385948"/>
          </a:xfrm>
          <a:prstGeom prst="rect">
            <a:avLst/>
          </a:prstGeom>
        </p:spPr>
      </p:pic>
      <p:pic>
        <p:nvPicPr>
          <p:cNvPr id="11" name="Picture 11" descr="People Group Crowd · Free vector graphic on Pixabay">
            <a:extLst>
              <a:ext uri="{FF2B5EF4-FFF2-40B4-BE49-F238E27FC236}">
                <a16:creationId xmlns:a16="http://schemas.microsoft.com/office/drawing/2014/main" id="{11423F47-E507-8B1F-7628-CFE0F36EC008}"/>
              </a:ext>
            </a:extLst>
          </p:cNvPr>
          <p:cNvPicPr>
            <a:picLocks noChangeAspect="1"/>
          </p:cNvPicPr>
          <p:nvPr/>
        </p:nvPicPr>
        <p:blipFill>
          <a:blip r:embed="rId6"/>
          <a:stretch>
            <a:fillRect/>
          </a:stretch>
        </p:blipFill>
        <p:spPr>
          <a:xfrm>
            <a:off x="-3273500" y="3133475"/>
            <a:ext cx="2644423" cy="2031731"/>
          </a:xfrm>
          <a:prstGeom prst="rect">
            <a:avLst/>
          </a:prstGeom>
        </p:spPr>
      </p:pic>
      <p:sp>
        <p:nvSpPr>
          <p:cNvPr id="12" name="TextBox 11">
            <a:extLst>
              <a:ext uri="{FF2B5EF4-FFF2-40B4-BE49-F238E27FC236}">
                <a16:creationId xmlns:a16="http://schemas.microsoft.com/office/drawing/2014/main" id="{C6E22519-33E5-D284-ECE2-ACBFA68134A2}"/>
              </a:ext>
            </a:extLst>
          </p:cNvPr>
          <p:cNvSpPr txBox="1"/>
          <p:nvPr/>
        </p:nvSpPr>
        <p:spPr>
          <a:xfrm>
            <a:off x="10019319" y="3130244"/>
            <a:ext cx="181896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Photo by Lucas Jackson, Reuters</a:t>
            </a:r>
          </a:p>
        </p:txBody>
      </p:sp>
      <p:sp>
        <p:nvSpPr>
          <p:cNvPr id="13" name="TextBox 12">
            <a:extLst>
              <a:ext uri="{FF2B5EF4-FFF2-40B4-BE49-F238E27FC236}">
                <a16:creationId xmlns:a16="http://schemas.microsoft.com/office/drawing/2014/main" id="{A5BB73C5-A222-2F56-7300-7033B4D429B5}"/>
              </a:ext>
            </a:extLst>
          </p:cNvPr>
          <p:cNvSpPr txBox="1"/>
          <p:nvPr/>
        </p:nvSpPr>
        <p:spPr>
          <a:xfrm>
            <a:off x="7418717" y="3177397"/>
            <a:ext cx="16390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Kim Kyung-Hoon,  Reuters</a:t>
            </a:r>
            <a:endParaRPr lang="en-US" sz="800"/>
          </a:p>
        </p:txBody>
      </p:sp>
      <p:pic>
        <p:nvPicPr>
          <p:cNvPr id="14" name="Picture 14" descr="A group of people standing on a hill&#10;&#10;Description automatically generated">
            <a:extLst>
              <a:ext uri="{FF2B5EF4-FFF2-40B4-BE49-F238E27FC236}">
                <a16:creationId xmlns:a16="http://schemas.microsoft.com/office/drawing/2014/main" id="{872F0EF0-14C4-C8D3-6BCE-791F1009A3C7}"/>
              </a:ext>
            </a:extLst>
          </p:cNvPr>
          <p:cNvPicPr>
            <a:picLocks noChangeAspect="1"/>
          </p:cNvPicPr>
          <p:nvPr/>
        </p:nvPicPr>
        <p:blipFill>
          <a:blip r:embed="rId7"/>
          <a:stretch>
            <a:fillRect/>
          </a:stretch>
        </p:blipFill>
        <p:spPr>
          <a:xfrm>
            <a:off x="3286664" y="1452392"/>
            <a:ext cx="2247182" cy="1724726"/>
          </a:xfrm>
          <a:prstGeom prst="rect">
            <a:avLst/>
          </a:prstGeom>
        </p:spPr>
      </p:pic>
      <p:sp>
        <p:nvSpPr>
          <p:cNvPr id="15" name="TextBox 14">
            <a:extLst>
              <a:ext uri="{FF2B5EF4-FFF2-40B4-BE49-F238E27FC236}">
                <a16:creationId xmlns:a16="http://schemas.microsoft.com/office/drawing/2014/main" id="{FBD84234-DDE3-5DB3-7C67-0B94A22E487B}"/>
              </a:ext>
            </a:extLst>
          </p:cNvPr>
          <p:cNvSpPr txBox="1"/>
          <p:nvPr/>
        </p:nvSpPr>
        <p:spPr>
          <a:xfrm>
            <a:off x="4478547" y="3177395"/>
            <a:ext cx="171090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latin typeface="Helvetica"/>
                <a:cs typeface="Helvetica"/>
              </a:rPr>
              <a:t>Ramon Espinosa, AP</a:t>
            </a:r>
            <a:endParaRPr lang="en-US"/>
          </a:p>
        </p:txBody>
      </p:sp>
      <p:pic>
        <p:nvPicPr>
          <p:cNvPr id="16" name="Picture 16" descr="A person in a military uniform standing next to a white van&#10;&#10;Description automatically generated">
            <a:extLst>
              <a:ext uri="{FF2B5EF4-FFF2-40B4-BE49-F238E27FC236}">
                <a16:creationId xmlns:a16="http://schemas.microsoft.com/office/drawing/2014/main" id="{A6F3F4A6-219E-9741-41DD-D8B4AF2DAED3}"/>
              </a:ext>
            </a:extLst>
          </p:cNvPr>
          <p:cNvPicPr>
            <a:picLocks noChangeAspect="1"/>
          </p:cNvPicPr>
          <p:nvPr/>
        </p:nvPicPr>
        <p:blipFill>
          <a:blip r:embed="rId8"/>
          <a:stretch>
            <a:fillRect/>
          </a:stretch>
        </p:blipFill>
        <p:spPr>
          <a:xfrm>
            <a:off x="274608" y="1622859"/>
            <a:ext cx="2362200" cy="1513188"/>
          </a:xfrm>
          <a:prstGeom prst="rect">
            <a:avLst/>
          </a:prstGeom>
        </p:spPr>
      </p:pic>
      <p:sp>
        <p:nvSpPr>
          <p:cNvPr id="17" name="TextBox 16">
            <a:extLst>
              <a:ext uri="{FF2B5EF4-FFF2-40B4-BE49-F238E27FC236}">
                <a16:creationId xmlns:a16="http://schemas.microsoft.com/office/drawing/2014/main" id="{BB06FCAB-E3C5-777F-F0CD-0D2FE72480AB}"/>
              </a:ext>
            </a:extLst>
          </p:cNvPr>
          <p:cNvSpPr txBox="1"/>
          <p:nvPr/>
        </p:nvSpPr>
        <p:spPr>
          <a:xfrm>
            <a:off x="1912189" y="3134264"/>
            <a:ext cx="127958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Oliver de Ros</a:t>
            </a:r>
            <a:endParaRPr lang="en-US" sz="1000"/>
          </a:p>
        </p:txBody>
      </p:sp>
    </p:spTree>
    <p:extLst>
      <p:ext uri="{BB962C8B-B14F-4D97-AF65-F5344CB8AC3E}">
        <p14:creationId xmlns:p14="http://schemas.microsoft.com/office/powerpoint/2010/main" val="1232027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5DFD-9D86-E44B-9143-38DAC28F4282}"/>
              </a:ext>
            </a:extLst>
          </p:cNvPr>
          <p:cNvSpPr>
            <a:spLocks noGrp="1"/>
          </p:cNvSpPr>
          <p:nvPr>
            <p:ph type="title"/>
          </p:nvPr>
        </p:nvSpPr>
        <p:spPr>
          <a:xfrm>
            <a:off x="329809" y="452718"/>
            <a:ext cx="9404723" cy="1400530"/>
          </a:xfrm>
        </p:spPr>
        <p:txBody>
          <a:bodyPr/>
          <a:lstStyle/>
          <a:p>
            <a:r>
              <a:rPr lang="en-US" sz="3600"/>
              <a:t>Defining Types of Encounters: </a:t>
            </a:r>
          </a:p>
        </p:txBody>
      </p:sp>
      <p:sp>
        <p:nvSpPr>
          <p:cNvPr id="3" name="Content Placeholder 2">
            <a:extLst>
              <a:ext uri="{FF2B5EF4-FFF2-40B4-BE49-F238E27FC236}">
                <a16:creationId xmlns:a16="http://schemas.microsoft.com/office/drawing/2014/main" id="{39EC0ABA-C989-31A3-0133-210E07AED7D6}"/>
              </a:ext>
            </a:extLst>
          </p:cNvPr>
          <p:cNvSpPr>
            <a:spLocks noGrp="1"/>
          </p:cNvSpPr>
          <p:nvPr>
            <p:ph idx="1"/>
          </p:nvPr>
        </p:nvSpPr>
        <p:spPr>
          <a:xfrm>
            <a:off x="326632" y="1418498"/>
            <a:ext cx="5980417" cy="4981544"/>
          </a:xfrm>
        </p:spPr>
        <p:txBody>
          <a:bodyPr vert="horz" lIns="91440" tIns="45720" rIns="91440" bIns="45720" rtlCol="0" anchor="t">
            <a:normAutofit fontScale="92500" lnSpcReduction="10000"/>
          </a:bodyPr>
          <a:lstStyle/>
          <a:p>
            <a:r>
              <a:rPr lang="en-US" sz="2800" b="1">
                <a:ea typeface="+mj-lt"/>
                <a:cs typeface="+mj-lt"/>
              </a:rPr>
              <a:t>Apprehensions:</a:t>
            </a:r>
            <a:r>
              <a:rPr lang="en-US" sz="2800">
                <a:ea typeface="+mj-lt"/>
                <a:cs typeface="+mj-lt"/>
              </a:rPr>
              <a:t> migrants are taken into custody in the United States – at least temporarily</a:t>
            </a:r>
            <a:endParaRPr lang="en-US" sz="2800"/>
          </a:p>
          <a:p>
            <a:pPr>
              <a:buClr>
                <a:srgbClr val="8AD0D6"/>
              </a:buClr>
            </a:pPr>
            <a:endParaRPr lang="en-US" sz="2800">
              <a:ea typeface="+mj-lt"/>
              <a:cs typeface="+mj-lt"/>
            </a:endParaRPr>
          </a:p>
          <a:p>
            <a:pPr>
              <a:buClr>
                <a:srgbClr val="8AD0D6"/>
              </a:buClr>
            </a:pPr>
            <a:r>
              <a:rPr lang="en-US" sz="2800" b="1">
                <a:ea typeface="+mj-lt"/>
                <a:cs typeface="+mj-lt"/>
              </a:rPr>
              <a:t>Expulsions:</a:t>
            </a:r>
            <a:r>
              <a:rPr lang="en-US" sz="2800">
                <a:ea typeface="+mj-lt"/>
                <a:cs typeface="+mj-lt"/>
              </a:rPr>
              <a:t> migrants are immediately expelled to their home country or last country of transit </a:t>
            </a:r>
            <a:endParaRPr lang="en-US" sz="2800"/>
          </a:p>
          <a:p>
            <a:pPr marL="0" indent="0">
              <a:buClr>
                <a:srgbClr val="8AD0D6"/>
              </a:buClr>
              <a:buNone/>
            </a:pPr>
            <a:r>
              <a:rPr lang="en-US" sz="2800">
                <a:latin typeface="Times New Roman"/>
                <a:cs typeface="Times New Roman"/>
              </a:rPr>
              <a:t>     </a:t>
            </a:r>
            <a:endParaRPr lang="en-US" sz="2800">
              <a:latin typeface="Century Gothic" panose="020B0502020202020204"/>
              <a:cs typeface="Times New Roman"/>
            </a:endParaRPr>
          </a:p>
          <a:p>
            <a:pPr>
              <a:buClr>
                <a:srgbClr val="8AD0D6"/>
              </a:buClr>
            </a:pPr>
            <a:r>
              <a:rPr lang="en-US" sz="2800" b="1">
                <a:ea typeface="+mj-lt"/>
                <a:cs typeface="+mj-lt"/>
              </a:rPr>
              <a:t>Inadmissible:</a:t>
            </a:r>
            <a:r>
              <a:rPr lang="en-US" sz="2800">
                <a:ea typeface="+mj-lt"/>
                <a:cs typeface="+mj-lt"/>
              </a:rPr>
              <a:t> migrants are not able to be lawfully let into the country</a:t>
            </a:r>
            <a:endParaRPr lang="en-US" sz="2800"/>
          </a:p>
        </p:txBody>
      </p:sp>
      <p:pic>
        <p:nvPicPr>
          <p:cNvPr id="7" name="Picture 7" descr="A person in a green uniform&#10;&#10;Description automatically generated">
            <a:extLst>
              <a:ext uri="{FF2B5EF4-FFF2-40B4-BE49-F238E27FC236}">
                <a16:creationId xmlns:a16="http://schemas.microsoft.com/office/drawing/2014/main" id="{0E03B567-CCDF-4AFD-98AE-577B90FDDA81}"/>
              </a:ext>
            </a:extLst>
          </p:cNvPr>
          <p:cNvPicPr>
            <a:picLocks noChangeAspect="1"/>
          </p:cNvPicPr>
          <p:nvPr/>
        </p:nvPicPr>
        <p:blipFill>
          <a:blip r:embed="rId3"/>
          <a:stretch>
            <a:fillRect/>
          </a:stretch>
        </p:blipFill>
        <p:spPr>
          <a:xfrm>
            <a:off x="6996288" y="858948"/>
            <a:ext cx="2743200" cy="1711105"/>
          </a:xfrm>
          <a:prstGeom prst="rect">
            <a:avLst/>
          </a:prstGeom>
        </p:spPr>
      </p:pic>
      <p:sp>
        <p:nvSpPr>
          <p:cNvPr id="8" name="TextBox 7">
            <a:extLst>
              <a:ext uri="{FF2B5EF4-FFF2-40B4-BE49-F238E27FC236}">
                <a16:creationId xmlns:a16="http://schemas.microsoft.com/office/drawing/2014/main" id="{FD3EDD90-42AF-DE1D-5CA5-4BA2C2941A76}"/>
              </a:ext>
            </a:extLst>
          </p:cNvPr>
          <p:cNvSpPr txBox="1"/>
          <p:nvPr/>
        </p:nvSpPr>
        <p:spPr>
          <a:xfrm>
            <a:off x="6893278" y="2568222"/>
            <a:ext cx="95955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Matt York/AP</a:t>
            </a:r>
            <a:endParaRPr lang="en-US"/>
          </a:p>
        </p:txBody>
      </p:sp>
      <p:pic>
        <p:nvPicPr>
          <p:cNvPr id="9" name="Picture 9" descr="A child sleeping on a chain link fence&#10;&#10;Description automatically generated">
            <a:extLst>
              <a:ext uri="{FF2B5EF4-FFF2-40B4-BE49-F238E27FC236}">
                <a16:creationId xmlns:a16="http://schemas.microsoft.com/office/drawing/2014/main" id="{70A0D51D-2307-F61C-0386-DD3C2F22EB51}"/>
              </a:ext>
            </a:extLst>
          </p:cNvPr>
          <p:cNvPicPr>
            <a:picLocks noChangeAspect="1"/>
          </p:cNvPicPr>
          <p:nvPr/>
        </p:nvPicPr>
        <p:blipFill>
          <a:blip r:embed="rId4"/>
          <a:stretch>
            <a:fillRect/>
          </a:stretch>
        </p:blipFill>
        <p:spPr>
          <a:xfrm>
            <a:off x="8005233" y="2480673"/>
            <a:ext cx="3907366" cy="1896653"/>
          </a:xfrm>
          <a:prstGeom prst="rect">
            <a:avLst/>
          </a:prstGeom>
        </p:spPr>
      </p:pic>
      <p:sp>
        <p:nvSpPr>
          <p:cNvPr id="10" name="TextBox 9">
            <a:extLst>
              <a:ext uri="{FF2B5EF4-FFF2-40B4-BE49-F238E27FC236}">
                <a16:creationId xmlns:a16="http://schemas.microsoft.com/office/drawing/2014/main" id="{B51E27A0-5037-EF80-22C9-AF7E85E9CB27}"/>
              </a:ext>
            </a:extLst>
          </p:cNvPr>
          <p:cNvSpPr txBox="1"/>
          <p:nvPr/>
        </p:nvSpPr>
        <p:spPr>
          <a:xfrm>
            <a:off x="11324166" y="2264833"/>
            <a:ext cx="105833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Reuters</a:t>
            </a:r>
          </a:p>
        </p:txBody>
      </p:sp>
      <p:pic>
        <p:nvPicPr>
          <p:cNvPr id="11" name="Picture 11" descr="A group of people in uniform running away from a river&#10;&#10;Description automatically generated">
            <a:extLst>
              <a:ext uri="{FF2B5EF4-FFF2-40B4-BE49-F238E27FC236}">
                <a16:creationId xmlns:a16="http://schemas.microsoft.com/office/drawing/2014/main" id="{8794F85E-246D-CEB9-45C2-D72A4E5940FD}"/>
              </a:ext>
            </a:extLst>
          </p:cNvPr>
          <p:cNvPicPr>
            <a:picLocks noChangeAspect="1"/>
          </p:cNvPicPr>
          <p:nvPr/>
        </p:nvPicPr>
        <p:blipFill>
          <a:blip r:embed="rId5"/>
          <a:stretch>
            <a:fillRect/>
          </a:stretch>
        </p:blipFill>
        <p:spPr>
          <a:xfrm>
            <a:off x="6220177" y="4304648"/>
            <a:ext cx="4224867" cy="2531424"/>
          </a:xfrm>
          <a:prstGeom prst="rect">
            <a:avLst/>
          </a:prstGeom>
        </p:spPr>
      </p:pic>
      <p:sp>
        <p:nvSpPr>
          <p:cNvPr id="12" name="TextBox 11">
            <a:extLst>
              <a:ext uri="{FF2B5EF4-FFF2-40B4-BE49-F238E27FC236}">
                <a16:creationId xmlns:a16="http://schemas.microsoft.com/office/drawing/2014/main" id="{3C9985E5-38A5-3252-086A-DF364D748123}"/>
              </a:ext>
            </a:extLst>
          </p:cNvPr>
          <p:cNvSpPr txBox="1"/>
          <p:nvPr/>
        </p:nvSpPr>
        <p:spPr>
          <a:xfrm>
            <a:off x="10371666" y="6335888"/>
            <a:ext cx="13828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i="1">
                <a:latin typeface="Helvetica"/>
                <a:ea typeface="Helvetica"/>
                <a:cs typeface="Helvetica"/>
              </a:rPr>
              <a:t>Herika Martinez/AFP/Getty Images</a:t>
            </a:r>
            <a:endParaRPr lang="en-US" sz="800"/>
          </a:p>
        </p:txBody>
      </p:sp>
    </p:spTree>
    <p:extLst>
      <p:ext uri="{BB962C8B-B14F-4D97-AF65-F5344CB8AC3E}">
        <p14:creationId xmlns:p14="http://schemas.microsoft.com/office/powerpoint/2010/main" val="2001476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5E03-CC17-69D2-074E-FF66239C1344}"/>
              </a:ext>
            </a:extLst>
          </p:cNvPr>
          <p:cNvSpPr>
            <a:spLocks noGrp="1"/>
          </p:cNvSpPr>
          <p:nvPr>
            <p:ph type="title"/>
          </p:nvPr>
        </p:nvSpPr>
        <p:spPr>
          <a:xfrm>
            <a:off x="171658" y="380831"/>
            <a:ext cx="9404723" cy="1400530"/>
          </a:xfrm>
        </p:spPr>
        <p:txBody>
          <a:bodyPr/>
          <a:lstStyle/>
          <a:p>
            <a:r>
              <a:rPr lang="en-US" sz="3200"/>
              <a:t>Where People are Coming from... </a:t>
            </a:r>
          </a:p>
        </p:txBody>
      </p:sp>
      <p:pic>
        <p:nvPicPr>
          <p:cNvPr id="4" name="Picture 4" descr="A graph with blue squares&#10;&#10;Description automatically generated">
            <a:extLst>
              <a:ext uri="{FF2B5EF4-FFF2-40B4-BE49-F238E27FC236}">
                <a16:creationId xmlns:a16="http://schemas.microsoft.com/office/drawing/2014/main" id="{4E32D681-61ED-B908-B8F8-01004FDE835C}"/>
              </a:ext>
            </a:extLst>
          </p:cNvPr>
          <p:cNvPicPr>
            <a:picLocks noGrp="1" noChangeAspect="1"/>
          </p:cNvPicPr>
          <p:nvPr>
            <p:ph idx="1"/>
          </p:nvPr>
        </p:nvPicPr>
        <p:blipFill>
          <a:blip r:embed="rId3"/>
          <a:stretch>
            <a:fillRect/>
          </a:stretch>
        </p:blipFill>
        <p:spPr>
          <a:xfrm>
            <a:off x="326558" y="1039542"/>
            <a:ext cx="5882646" cy="5510933"/>
          </a:xfrm>
        </p:spPr>
      </p:pic>
      <p:pic>
        <p:nvPicPr>
          <p:cNvPr id="5" name="Picture 5" descr="A screenshot of a computer&#10;&#10;Description automatically generated">
            <a:extLst>
              <a:ext uri="{FF2B5EF4-FFF2-40B4-BE49-F238E27FC236}">
                <a16:creationId xmlns:a16="http://schemas.microsoft.com/office/drawing/2014/main" id="{FE29F7D7-97EF-7D23-C08F-05DA7C96408F}"/>
              </a:ext>
            </a:extLst>
          </p:cNvPr>
          <p:cNvPicPr>
            <a:picLocks noChangeAspect="1"/>
          </p:cNvPicPr>
          <p:nvPr/>
        </p:nvPicPr>
        <p:blipFill>
          <a:blip r:embed="rId4"/>
          <a:stretch>
            <a:fillRect/>
          </a:stretch>
        </p:blipFill>
        <p:spPr>
          <a:xfrm>
            <a:off x="6504167" y="3795287"/>
            <a:ext cx="4026567" cy="2816367"/>
          </a:xfrm>
          <a:prstGeom prst="rect">
            <a:avLst/>
          </a:prstGeom>
        </p:spPr>
      </p:pic>
      <p:pic>
        <p:nvPicPr>
          <p:cNvPr id="6" name="Picture 6" descr="A pie chart with text on it with Crust in the background&#10;&#10;Description automatically generated">
            <a:extLst>
              <a:ext uri="{FF2B5EF4-FFF2-40B4-BE49-F238E27FC236}">
                <a16:creationId xmlns:a16="http://schemas.microsoft.com/office/drawing/2014/main" id="{7DFC76DE-B989-2B7B-E921-3D03261A27EF}"/>
              </a:ext>
            </a:extLst>
          </p:cNvPr>
          <p:cNvPicPr>
            <a:picLocks noChangeAspect="1"/>
          </p:cNvPicPr>
          <p:nvPr/>
        </p:nvPicPr>
        <p:blipFill>
          <a:blip r:embed="rId5"/>
          <a:stretch>
            <a:fillRect/>
          </a:stretch>
        </p:blipFill>
        <p:spPr>
          <a:xfrm>
            <a:off x="6509159" y="1046085"/>
            <a:ext cx="3457274" cy="2654162"/>
          </a:xfrm>
          <a:prstGeom prst="rect">
            <a:avLst/>
          </a:prstGeom>
        </p:spPr>
      </p:pic>
    </p:spTree>
    <p:extLst>
      <p:ext uri="{BB962C8B-B14F-4D97-AF65-F5344CB8AC3E}">
        <p14:creationId xmlns:p14="http://schemas.microsoft.com/office/powerpoint/2010/main" val="3920928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5" descr="A group of people leaning against a wall&#10;&#10;Description automatically generated">
            <a:extLst>
              <a:ext uri="{FF2B5EF4-FFF2-40B4-BE49-F238E27FC236}">
                <a16:creationId xmlns:a16="http://schemas.microsoft.com/office/drawing/2014/main" id="{94817997-93F8-7132-5EE4-9B452F7F09E1}"/>
              </a:ext>
            </a:extLst>
          </p:cNvPr>
          <p:cNvPicPr>
            <a:picLocks noChangeAspect="1"/>
          </p:cNvPicPr>
          <p:nvPr/>
        </p:nvPicPr>
        <p:blipFill>
          <a:blip r:embed="rId4"/>
          <a:stretch>
            <a:fillRect/>
          </a:stretch>
        </p:blipFill>
        <p:spPr>
          <a:xfrm>
            <a:off x="1838887" y="1016565"/>
            <a:ext cx="10350033" cy="5837089"/>
          </a:xfrm>
          <a:prstGeom prst="rect">
            <a:avLst/>
          </a:prstGeom>
          <a:effectLst>
            <a:outerShdw blurRad="50800" dist="38100" dir="5400000" algn="t" rotWithShape="0">
              <a:prstClr val="black">
                <a:alpha val="43000"/>
              </a:prstClr>
            </a:outerShdw>
          </a:effectLst>
        </p:spPr>
      </p:pic>
      <p:sp>
        <p:nvSpPr>
          <p:cNvPr id="2" name="Title 1">
            <a:extLst>
              <a:ext uri="{FF2B5EF4-FFF2-40B4-BE49-F238E27FC236}">
                <a16:creationId xmlns:a16="http://schemas.microsoft.com/office/drawing/2014/main" id="{341E3540-D2FC-4481-AC7A-6B9061E995FB}"/>
              </a:ext>
            </a:extLst>
          </p:cNvPr>
          <p:cNvSpPr>
            <a:spLocks noGrp="1"/>
          </p:cNvSpPr>
          <p:nvPr>
            <p:ph type="title"/>
          </p:nvPr>
        </p:nvSpPr>
        <p:spPr>
          <a:xfrm>
            <a:off x="140431" y="283516"/>
            <a:ext cx="9825564" cy="831400"/>
          </a:xfrm>
        </p:spPr>
        <p:txBody>
          <a:bodyPr vert="horz" lIns="91440" tIns="45720" rIns="91440" bIns="45720" rtlCol="0" anchor="t">
            <a:normAutofit fontScale="90000"/>
          </a:bodyPr>
          <a:lstStyle/>
          <a:p>
            <a:pPr>
              <a:lnSpc>
                <a:spcPct val="90000"/>
              </a:lnSpc>
            </a:pPr>
            <a:r>
              <a:rPr lang="en-US" sz="3600"/>
              <a:t>Time in Relation to Encounters at the Border:</a:t>
            </a:r>
          </a:p>
        </p:txBody>
      </p:sp>
      <p:pic>
        <p:nvPicPr>
          <p:cNvPr id="4" name="Picture 4" descr="A screenshot of a graph&#10;&#10;Description automatically generated">
            <a:extLst>
              <a:ext uri="{FF2B5EF4-FFF2-40B4-BE49-F238E27FC236}">
                <a16:creationId xmlns:a16="http://schemas.microsoft.com/office/drawing/2014/main" id="{339040A7-238F-C2F7-1900-C522AE2EFA2E}"/>
              </a:ext>
            </a:extLst>
          </p:cNvPr>
          <p:cNvPicPr>
            <a:picLocks noGrp="1" noChangeAspect="1"/>
          </p:cNvPicPr>
          <p:nvPr>
            <p:ph idx="1"/>
          </p:nvPr>
        </p:nvPicPr>
        <p:blipFill>
          <a:blip r:embed="rId5"/>
          <a:stretch>
            <a:fillRect/>
          </a:stretch>
        </p:blipFill>
        <p:spPr>
          <a:xfrm>
            <a:off x="228943" y="1024404"/>
            <a:ext cx="5274061" cy="5826885"/>
          </a:xfrm>
          <a:prstGeom prst="rect">
            <a:avLst/>
          </a:prstGeom>
          <a:effectLst>
            <a:outerShdw blurRad="50800" dist="38100" dir="5400000" algn="t" rotWithShape="0">
              <a:prstClr val="black">
                <a:alpha val="43000"/>
              </a:prstClr>
            </a:outerShdw>
          </a:effectLst>
        </p:spPr>
      </p:pic>
      <p:sp>
        <p:nvSpPr>
          <p:cNvPr id="3" name="TextBox 2">
            <a:extLst>
              <a:ext uri="{FF2B5EF4-FFF2-40B4-BE49-F238E27FC236}">
                <a16:creationId xmlns:a16="http://schemas.microsoft.com/office/drawing/2014/main" id="{051C078A-2789-A205-4BB5-AE9CE4E20A70}"/>
              </a:ext>
            </a:extLst>
          </p:cNvPr>
          <p:cNvSpPr txBox="1"/>
          <p:nvPr/>
        </p:nvSpPr>
        <p:spPr>
          <a:xfrm>
            <a:off x="5897572" y="1372394"/>
            <a:ext cx="5569867" cy="2572863"/>
          </a:xfrm>
          <a:prstGeom prst="rect">
            <a:avLst/>
          </a:prstGeom>
          <a:solidFill>
            <a:schemeClr val="bg1">
              <a:lumMod val="85000"/>
              <a:lumOff val="15000"/>
            </a:schemeClr>
          </a:solidFill>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85750">
              <a:lnSpc>
                <a:spcPct val="90000"/>
              </a:lnSpc>
              <a:spcBef>
                <a:spcPts val="1000"/>
              </a:spcBef>
              <a:buClr>
                <a:schemeClr val="bg2">
                  <a:lumMod val="40000"/>
                  <a:lumOff val="60000"/>
                </a:schemeClr>
              </a:buClr>
              <a:buSzPct val="80000"/>
              <a:buFont typeface="Wingdings 3" charset="2"/>
              <a:buChar char=""/>
            </a:pPr>
            <a:r>
              <a:rPr lang="en-US" sz="2400">
                <a:latin typeface="+mj-lt"/>
                <a:ea typeface="+mj-ea"/>
                <a:cs typeface="+mj-cs"/>
              </a:rPr>
              <a:t>Significant increase after 2020</a:t>
            </a:r>
          </a:p>
          <a:p>
            <a:pPr marL="285750" indent="-285750">
              <a:lnSpc>
                <a:spcPct val="90000"/>
              </a:lnSpc>
              <a:spcBef>
                <a:spcPts val="1000"/>
              </a:spcBef>
              <a:buClr>
                <a:schemeClr val="bg2">
                  <a:lumMod val="40000"/>
                  <a:lumOff val="60000"/>
                </a:schemeClr>
              </a:buClr>
              <a:buSzPct val="80000"/>
              <a:buFont typeface="Wingdings 3" charset="2"/>
              <a:buChar char=""/>
            </a:pPr>
            <a:r>
              <a:rPr lang="en-US" sz="2400">
                <a:latin typeface="+mj-lt"/>
                <a:ea typeface="+mj-ea"/>
                <a:cs typeface="+mj-cs"/>
              </a:rPr>
              <a:t>Coronavirus forced borders to be closed in April 2020 which slowed migration (Pew Research)</a:t>
            </a:r>
          </a:p>
          <a:p>
            <a:pPr marL="285750" indent="-285750">
              <a:lnSpc>
                <a:spcPct val="90000"/>
              </a:lnSpc>
              <a:spcBef>
                <a:spcPts val="1000"/>
              </a:spcBef>
              <a:buClr>
                <a:schemeClr val="bg2">
                  <a:lumMod val="40000"/>
                  <a:lumOff val="60000"/>
                </a:schemeClr>
              </a:buClr>
              <a:buSzPct val="80000"/>
              <a:buFont typeface="Wingdings 3" charset="2"/>
              <a:buChar char=""/>
            </a:pPr>
            <a:r>
              <a:rPr lang="en-US" sz="2400">
                <a:latin typeface="+mj-lt"/>
                <a:ea typeface="+mj-ea"/>
                <a:cs typeface="+mj-cs"/>
              </a:rPr>
              <a:t>Continued increase through 2023</a:t>
            </a:r>
          </a:p>
          <a:p>
            <a:pPr marL="285750" indent="-285750">
              <a:lnSpc>
                <a:spcPct val="90000"/>
              </a:lnSpc>
              <a:spcBef>
                <a:spcPts val="1000"/>
              </a:spcBef>
              <a:buClr>
                <a:srgbClr val="8AD0D6"/>
              </a:buClr>
              <a:buSzPct val="80000"/>
              <a:buFont typeface="Wingdings 3" charset="2"/>
              <a:buChar char=""/>
            </a:pPr>
            <a:r>
              <a:rPr lang="en-US" sz="2400">
                <a:latin typeface="+mj-lt"/>
                <a:ea typeface="+mj-ea"/>
                <a:cs typeface="+mj-cs"/>
              </a:rPr>
              <a:t>Total averages per year: 2,702</a:t>
            </a:r>
          </a:p>
          <a:p>
            <a:pPr marL="285750" indent="-285750">
              <a:lnSpc>
                <a:spcPct val="90000"/>
              </a:lnSpc>
              <a:spcBef>
                <a:spcPts val="1000"/>
              </a:spcBef>
              <a:buClr>
                <a:srgbClr val="8AD0D6"/>
              </a:buClr>
              <a:buSzPct val="80000"/>
              <a:buFont typeface="Wingdings 3" charset="2"/>
              <a:buChar char=""/>
            </a:pPr>
            <a:endParaRPr lang="en-US" sz="160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endParaRPr lang="en-US" sz="1600">
              <a:latin typeface="+mj-lt"/>
              <a:ea typeface="+mj-ea"/>
              <a:cs typeface="+mj-cs"/>
            </a:endParaRPr>
          </a:p>
        </p:txBody>
      </p:sp>
    </p:spTree>
    <p:extLst>
      <p:ext uri="{BB962C8B-B14F-4D97-AF65-F5344CB8AC3E}">
        <p14:creationId xmlns:p14="http://schemas.microsoft.com/office/powerpoint/2010/main" val="78001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 name="Picture 4" descr="A group of people walking on a dirt road&#10;&#10;Description automatically generated">
            <a:extLst>
              <a:ext uri="{FF2B5EF4-FFF2-40B4-BE49-F238E27FC236}">
                <a16:creationId xmlns:a16="http://schemas.microsoft.com/office/drawing/2014/main" id="{89834502-0993-6E88-BD73-BA533B2F82A4}"/>
              </a:ext>
            </a:extLst>
          </p:cNvPr>
          <p:cNvPicPr>
            <a:picLocks noChangeAspect="1"/>
          </p:cNvPicPr>
          <p:nvPr/>
        </p:nvPicPr>
        <p:blipFill>
          <a:blip r:embed="rId4"/>
          <a:stretch>
            <a:fillRect/>
          </a:stretch>
        </p:blipFill>
        <p:spPr>
          <a:xfrm>
            <a:off x="-5751" y="4805"/>
            <a:ext cx="10449461" cy="6834014"/>
          </a:xfrm>
          <a:prstGeom prst="rect">
            <a:avLst/>
          </a:prstGeom>
        </p:spPr>
      </p:pic>
      <p:sp>
        <p:nvSpPr>
          <p:cNvPr id="2" name="Title 1">
            <a:extLst>
              <a:ext uri="{FF2B5EF4-FFF2-40B4-BE49-F238E27FC236}">
                <a16:creationId xmlns:a16="http://schemas.microsoft.com/office/drawing/2014/main" id="{F69E2D69-669F-8EC9-FEB1-39A1AD0D32FC}"/>
              </a:ext>
            </a:extLst>
          </p:cNvPr>
          <p:cNvSpPr>
            <a:spLocks noGrp="1"/>
          </p:cNvSpPr>
          <p:nvPr>
            <p:ph type="title"/>
          </p:nvPr>
        </p:nvSpPr>
        <p:spPr>
          <a:xfrm>
            <a:off x="456425" y="260298"/>
            <a:ext cx="9252154" cy="591380"/>
          </a:xfrm>
          <a:noFill/>
        </p:spPr>
        <p:txBody>
          <a:bodyPr vert="horz" lIns="91440" tIns="45720" rIns="91440" bIns="45720" rtlCol="0">
            <a:normAutofit/>
          </a:bodyPr>
          <a:lstStyle/>
          <a:p>
            <a:pPr>
              <a:lnSpc>
                <a:spcPct val="90000"/>
              </a:lnSpc>
            </a:pPr>
            <a:r>
              <a:rPr lang="en-US" sz="3200" b="1"/>
              <a:t>Who Came from Where and When? </a:t>
            </a:r>
            <a:endParaRPr lang="en-US" sz="3200" b="1" i="0" kern="1200">
              <a:latin typeface="+mj-lt"/>
            </a:endParaRPr>
          </a:p>
        </p:txBody>
      </p:sp>
      <p:sp>
        <p:nvSpPr>
          <p:cNvPr id="44" name="Content Placeholder 43">
            <a:extLst>
              <a:ext uri="{FF2B5EF4-FFF2-40B4-BE49-F238E27FC236}">
                <a16:creationId xmlns:a16="http://schemas.microsoft.com/office/drawing/2014/main" id="{7F400032-AB55-85FD-43C1-B953CD061C4B}"/>
              </a:ext>
            </a:extLst>
          </p:cNvPr>
          <p:cNvSpPr>
            <a:spLocks noGrp="1"/>
          </p:cNvSpPr>
          <p:nvPr>
            <p:ph idx="1"/>
          </p:nvPr>
        </p:nvSpPr>
        <p:spPr>
          <a:xfrm>
            <a:off x="399202" y="1097796"/>
            <a:ext cx="4246187" cy="5606074"/>
          </a:xfrm>
        </p:spPr>
        <p:txBody>
          <a:bodyPr vert="horz" lIns="91440" tIns="45720" rIns="91440" bIns="45720" rtlCol="0" anchor="t">
            <a:noAutofit/>
          </a:bodyPr>
          <a:lstStyle/>
          <a:p>
            <a:r>
              <a:rPr lang="en-US" sz="2500"/>
              <a:t>2021 &amp; 2022 encounters higher</a:t>
            </a:r>
          </a:p>
          <a:p>
            <a:pPr>
              <a:buClr>
                <a:srgbClr val="8AD0D6"/>
              </a:buClr>
            </a:pPr>
            <a:r>
              <a:rPr lang="en-US" sz="2500"/>
              <a:t>2023 fiscal year has not ended yet</a:t>
            </a:r>
          </a:p>
          <a:p>
            <a:pPr>
              <a:buClr>
                <a:srgbClr val="8AD0D6"/>
              </a:buClr>
            </a:pPr>
            <a:r>
              <a:rPr lang="en-US" sz="2500"/>
              <a:t>Demographics mirror totals</a:t>
            </a:r>
          </a:p>
          <a:p>
            <a:pPr>
              <a:buClr>
                <a:srgbClr val="8AD0D6"/>
              </a:buClr>
            </a:pPr>
            <a:r>
              <a:rPr lang="en-US" sz="2500"/>
              <a:t>NOT UC/Single Minors</a:t>
            </a:r>
          </a:p>
          <a:p>
            <a:pPr>
              <a:buClr>
                <a:srgbClr val="8AD0D6"/>
              </a:buClr>
            </a:pPr>
            <a:r>
              <a:rPr lang="en-US" sz="2500"/>
              <a:t>Fewer UC/Single Minors  encountered at border over last 4 years</a:t>
            </a:r>
          </a:p>
          <a:p>
            <a:pPr>
              <a:buClr>
                <a:srgbClr val="8AD0D6"/>
              </a:buClr>
            </a:pPr>
            <a:r>
              <a:rPr lang="en-US" sz="2500"/>
              <a:t>Not necessarily a good thing</a:t>
            </a:r>
          </a:p>
        </p:txBody>
      </p:sp>
      <p:pic>
        <p:nvPicPr>
          <p:cNvPr id="4" name="Picture 4" descr="A screenshot of a graph&#10;&#10;Description automatically generated">
            <a:extLst>
              <a:ext uri="{FF2B5EF4-FFF2-40B4-BE49-F238E27FC236}">
                <a16:creationId xmlns:a16="http://schemas.microsoft.com/office/drawing/2014/main" id="{9D003C23-9E79-AFF4-1AE1-94E539480DA3}"/>
              </a:ext>
            </a:extLst>
          </p:cNvPr>
          <p:cNvPicPr>
            <a:picLocks noChangeAspect="1"/>
          </p:cNvPicPr>
          <p:nvPr/>
        </p:nvPicPr>
        <p:blipFill rotWithShape="1">
          <a:blip r:embed="rId5"/>
          <a:srcRect r="6136" b="2"/>
          <a:stretch/>
        </p:blipFill>
        <p:spPr>
          <a:xfrm>
            <a:off x="4756565" y="1104161"/>
            <a:ext cx="7272739" cy="5629294"/>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882982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17D3-E3BE-9590-0D3D-BA6DA4CBBAE9}"/>
              </a:ext>
            </a:extLst>
          </p:cNvPr>
          <p:cNvSpPr>
            <a:spLocks noGrp="1"/>
          </p:cNvSpPr>
          <p:nvPr>
            <p:ph type="title"/>
          </p:nvPr>
        </p:nvSpPr>
        <p:spPr>
          <a:xfrm>
            <a:off x="200413" y="495850"/>
            <a:ext cx="10425514" cy="1400530"/>
          </a:xfrm>
        </p:spPr>
        <p:txBody>
          <a:bodyPr/>
          <a:lstStyle/>
          <a:p>
            <a:r>
              <a:rPr lang="en-US"/>
              <a:t>Total Encounters over Time &amp;</a:t>
            </a:r>
            <a:br>
              <a:rPr lang="en-US"/>
            </a:br>
            <a:r>
              <a:rPr lang="en-US"/>
              <a:t>Total Encounters Comparison by Year</a:t>
            </a:r>
          </a:p>
        </p:txBody>
      </p:sp>
      <p:pic>
        <p:nvPicPr>
          <p:cNvPr id="4" name="Picture 4" descr="A graph showing the number of months and months&#10;&#10;Description automatically generated">
            <a:extLst>
              <a:ext uri="{FF2B5EF4-FFF2-40B4-BE49-F238E27FC236}">
                <a16:creationId xmlns:a16="http://schemas.microsoft.com/office/drawing/2014/main" id="{B1DAAFAC-0B92-39CE-E73E-3234C0AF6699}"/>
              </a:ext>
            </a:extLst>
          </p:cNvPr>
          <p:cNvPicPr>
            <a:picLocks noGrp="1" noChangeAspect="1"/>
          </p:cNvPicPr>
          <p:nvPr>
            <p:ph idx="1"/>
          </p:nvPr>
        </p:nvPicPr>
        <p:blipFill>
          <a:blip r:embed="rId3"/>
          <a:stretch>
            <a:fillRect/>
          </a:stretch>
        </p:blipFill>
        <p:spPr>
          <a:xfrm>
            <a:off x="200298" y="2211068"/>
            <a:ext cx="5519213" cy="3677897"/>
          </a:xfrm>
        </p:spPr>
      </p:pic>
      <p:pic>
        <p:nvPicPr>
          <p:cNvPr id="8" name="Picture 10" descr="A graph of different colored lines&#10;&#10;Description automatically generated">
            <a:extLst>
              <a:ext uri="{FF2B5EF4-FFF2-40B4-BE49-F238E27FC236}">
                <a16:creationId xmlns:a16="http://schemas.microsoft.com/office/drawing/2014/main" id="{97A8BBC8-F6C1-2000-00CF-9E3CD64C9D3B}"/>
              </a:ext>
            </a:extLst>
          </p:cNvPr>
          <p:cNvPicPr>
            <a:picLocks noChangeAspect="1"/>
          </p:cNvPicPr>
          <p:nvPr/>
        </p:nvPicPr>
        <p:blipFill>
          <a:blip r:embed="rId4"/>
          <a:stretch>
            <a:fillRect/>
          </a:stretch>
        </p:blipFill>
        <p:spPr>
          <a:xfrm>
            <a:off x="5817082" y="2204709"/>
            <a:ext cx="6179385" cy="3670656"/>
          </a:xfrm>
          <a:prstGeom prst="rect">
            <a:avLst/>
          </a:prstGeom>
        </p:spPr>
      </p:pic>
    </p:spTree>
    <p:extLst>
      <p:ext uri="{BB962C8B-B14F-4D97-AF65-F5344CB8AC3E}">
        <p14:creationId xmlns:p14="http://schemas.microsoft.com/office/powerpoint/2010/main" val="165502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5AED-A5C6-70F7-0383-25324180265F}"/>
              </a:ext>
            </a:extLst>
          </p:cNvPr>
          <p:cNvSpPr>
            <a:spLocks noGrp="1"/>
          </p:cNvSpPr>
          <p:nvPr>
            <p:ph type="title"/>
          </p:nvPr>
        </p:nvSpPr>
        <p:spPr>
          <a:xfrm>
            <a:off x="283481" y="316666"/>
            <a:ext cx="6250490" cy="703007"/>
          </a:xfrm>
        </p:spPr>
        <p:txBody>
          <a:bodyPr/>
          <a:lstStyle/>
          <a:p>
            <a:r>
              <a:rPr lang="en-US" sz="3600"/>
              <a:t>Months of Encounters</a:t>
            </a:r>
          </a:p>
        </p:txBody>
      </p:sp>
      <p:pic>
        <p:nvPicPr>
          <p:cNvPr id="4" name="Picture 4" descr="A graph of different colored bars&#10;&#10;Description automatically generated">
            <a:extLst>
              <a:ext uri="{FF2B5EF4-FFF2-40B4-BE49-F238E27FC236}">
                <a16:creationId xmlns:a16="http://schemas.microsoft.com/office/drawing/2014/main" id="{84D931A9-926E-AAD6-248A-B91E9E55A7A0}"/>
              </a:ext>
            </a:extLst>
          </p:cNvPr>
          <p:cNvPicPr>
            <a:picLocks noChangeAspect="1"/>
          </p:cNvPicPr>
          <p:nvPr/>
        </p:nvPicPr>
        <p:blipFill>
          <a:blip r:embed="rId3"/>
          <a:stretch>
            <a:fillRect/>
          </a:stretch>
        </p:blipFill>
        <p:spPr>
          <a:xfrm>
            <a:off x="281731" y="1175646"/>
            <a:ext cx="7250716" cy="4783038"/>
          </a:xfrm>
          <a:prstGeom prst="rect">
            <a:avLst/>
          </a:prstGeom>
        </p:spPr>
      </p:pic>
      <p:sp>
        <p:nvSpPr>
          <p:cNvPr id="5" name="TextBox 4">
            <a:extLst>
              <a:ext uri="{FF2B5EF4-FFF2-40B4-BE49-F238E27FC236}">
                <a16:creationId xmlns:a16="http://schemas.microsoft.com/office/drawing/2014/main" id="{86188EE7-E311-D233-B16D-812D46198E6E}"/>
              </a:ext>
            </a:extLst>
          </p:cNvPr>
          <p:cNvSpPr txBox="1"/>
          <p:nvPr/>
        </p:nvSpPr>
        <p:spPr>
          <a:xfrm>
            <a:off x="8777111" y="1778000"/>
            <a:ext cx="3273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p>
        </p:txBody>
      </p:sp>
      <p:sp>
        <p:nvSpPr>
          <p:cNvPr id="3" name="TextBox 2">
            <a:extLst>
              <a:ext uri="{FF2B5EF4-FFF2-40B4-BE49-F238E27FC236}">
                <a16:creationId xmlns:a16="http://schemas.microsoft.com/office/drawing/2014/main" id="{1FC51618-F711-6151-191A-B23215BE9B74}"/>
              </a:ext>
            </a:extLst>
          </p:cNvPr>
          <p:cNvSpPr txBox="1"/>
          <p:nvPr/>
        </p:nvSpPr>
        <p:spPr>
          <a:xfrm>
            <a:off x="9144000" y="1780673"/>
            <a:ext cx="28715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p>
        </p:txBody>
      </p:sp>
      <p:sp>
        <p:nvSpPr>
          <p:cNvPr id="6" name="TextBox 5">
            <a:extLst>
              <a:ext uri="{FF2B5EF4-FFF2-40B4-BE49-F238E27FC236}">
                <a16:creationId xmlns:a16="http://schemas.microsoft.com/office/drawing/2014/main" id="{DFE20469-3C21-256F-A5B2-1F3CB33A607F}"/>
              </a:ext>
            </a:extLst>
          </p:cNvPr>
          <p:cNvSpPr txBox="1"/>
          <p:nvPr/>
        </p:nvSpPr>
        <p:spPr>
          <a:xfrm>
            <a:off x="8935452" y="1876926"/>
            <a:ext cx="30319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p>
        </p:txBody>
      </p:sp>
      <p:sp>
        <p:nvSpPr>
          <p:cNvPr id="12" name="Content Placeholder 43">
            <a:extLst>
              <a:ext uri="{FF2B5EF4-FFF2-40B4-BE49-F238E27FC236}">
                <a16:creationId xmlns:a16="http://schemas.microsoft.com/office/drawing/2014/main" id="{BFECFB18-A19C-5063-7CC9-C42426863818}"/>
              </a:ext>
            </a:extLst>
          </p:cNvPr>
          <p:cNvSpPr>
            <a:spLocks noGrp="1"/>
          </p:cNvSpPr>
          <p:nvPr>
            <p:ph idx="1"/>
          </p:nvPr>
        </p:nvSpPr>
        <p:spPr>
          <a:xfrm>
            <a:off x="7674146" y="1169684"/>
            <a:ext cx="4231809" cy="5275395"/>
          </a:xfrm>
        </p:spPr>
        <p:txBody>
          <a:bodyPr vert="horz" lIns="91440" tIns="45720" rIns="91440" bIns="45720" rtlCol="0" anchor="t">
            <a:noAutofit/>
          </a:bodyPr>
          <a:lstStyle/>
          <a:p>
            <a:r>
              <a:rPr lang="en-US" sz="3000"/>
              <a:t>Most encounters occur in fall and winter months</a:t>
            </a:r>
            <a:endParaRPr lang="en-US"/>
          </a:p>
          <a:p>
            <a:pPr>
              <a:buClr>
                <a:srgbClr val="8AD0D6"/>
              </a:buClr>
            </a:pPr>
            <a:r>
              <a:rPr lang="en-US" sz="3000"/>
              <a:t>In summer months, it is too hot / wet</a:t>
            </a:r>
          </a:p>
          <a:p>
            <a:pPr>
              <a:buClr>
                <a:srgbClr val="8AD0D6"/>
              </a:buClr>
            </a:pPr>
            <a:r>
              <a:rPr lang="en-US" sz="3000"/>
              <a:t>UC/Single Minors data aligns with general demographic trends.</a:t>
            </a:r>
          </a:p>
        </p:txBody>
      </p:sp>
    </p:spTree>
    <p:extLst>
      <p:ext uri="{BB962C8B-B14F-4D97-AF65-F5344CB8AC3E}">
        <p14:creationId xmlns:p14="http://schemas.microsoft.com/office/powerpoint/2010/main" val="840108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D3AC-5A63-61FB-FCD3-980B14A4CE93}"/>
              </a:ext>
            </a:extLst>
          </p:cNvPr>
          <p:cNvSpPr>
            <a:spLocks noGrp="1"/>
          </p:cNvSpPr>
          <p:nvPr>
            <p:ph type="title"/>
          </p:nvPr>
        </p:nvSpPr>
        <p:spPr/>
        <p:txBody>
          <a:bodyPr/>
          <a:lstStyle/>
          <a:p>
            <a:r>
              <a:rPr lang="en-US"/>
              <a:t>Encounter Type by Citizenship</a:t>
            </a:r>
          </a:p>
        </p:txBody>
      </p:sp>
      <p:pic>
        <p:nvPicPr>
          <p:cNvPr id="4" name="Picture 4">
            <a:extLst>
              <a:ext uri="{FF2B5EF4-FFF2-40B4-BE49-F238E27FC236}">
                <a16:creationId xmlns:a16="http://schemas.microsoft.com/office/drawing/2014/main" id="{CDC13324-2ACA-203E-BA5D-E421703088DC}"/>
              </a:ext>
            </a:extLst>
          </p:cNvPr>
          <p:cNvPicPr>
            <a:picLocks noGrp="1" noChangeAspect="1"/>
          </p:cNvPicPr>
          <p:nvPr>
            <p:ph idx="1"/>
          </p:nvPr>
        </p:nvPicPr>
        <p:blipFill>
          <a:blip r:embed="rId3"/>
          <a:stretch>
            <a:fillRect/>
          </a:stretch>
        </p:blipFill>
        <p:spPr>
          <a:xfrm>
            <a:off x="646389" y="1161522"/>
            <a:ext cx="9084010" cy="5302537"/>
          </a:xfrm>
        </p:spPr>
      </p:pic>
    </p:spTree>
    <p:extLst>
      <p:ext uri="{BB962C8B-B14F-4D97-AF65-F5344CB8AC3E}">
        <p14:creationId xmlns:p14="http://schemas.microsoft.com/office/powerpoint/2010/main" val="2471679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36FC-AF56-BC3D-9DD2-A5B94DE7F8D4}"/>
              </a:ext>
            </a:extLst>
          </p:cNvPr>
          <p:cNvSpPr>
            <a:spLocks noGrp="1"/>
          </p:cNvSpPr>
          <p:nvPr>
            <p:ph type="title"/>
          </p:nvPr>
        </p:nvSpPr>
        <p:spPr>
          <a:xfrm>
            <a:off x="186036" y="452718"/>
            <a:ext cx="9404723" cy="1400530"/>
          </a:xfrm>
        </p:spPr>
        <p:txBody>
          <a:bodyPr/>
          <a:lstStyle/>
          <a:p>
            <a:r>
              <a:rPr lang="en-US"/>
              <a:t>Demographics and Encounter Type</a:t>
            </a:r>
          </a:p>
        </p:txBody>
      </p:sp>
      <p:pic>
        <p:nvPicPr>
          <p:cNvPr id="3" name="Picture 4" descr="A graph of a bar graph&#10;&#10;Description automatically generated">
            <a:extLst>
              <a:ext uri="{FF2B5EF4-FFF2-40B4-BE49-F238E27FC236}">
                <a16:creationId xmlns:a16="http://schemas.microsoft.com/office/drawing/2014/main" id="{2555D269-FF79-3455-B4EF-7DF5515D482D}"/>
              </a:ext>
            </a:extLst>
          </p:cNvPr>
          <p:cNvPicPr>
            <a:picLocks noChangeAspect="1"/>
          </p:cNvPicPr>
          <p:nvPr/>
        </p:nvPicPr>
        <p:blipFill>
          <a:blip r:embed="rId3"/>
          <a:stretch>
            <a:fillRect/>
          </a:stretch>
        </p:blipFill>
        <p:spPr>
          <a:xfrm>
            <a:off x="305860" y="1323013"/>
            <a:ext cx="11577557" cy="4711399"/>
          </a:xfrm>
          <a:prstGeom prst="rect">
            <a:avLst/>
          </a:prstGeom>
        </p:spPr>
      </p:pic>
    </p:spTree>
    <p:extLst>
      <p:ext uri="{BB962C8B-B14F-4D97-AF65-F5344CB8AC3E}">
        <p14:creationId xmlns:p14="http://schemas.microsoft.com/office/powerpoint/2010/main" val="363348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209CF2B-B3D4-CCBC-BB43-A3820347555E}"/>
              </a:ext>
            </a:extLst>
          </p:cNvPr>
          <p:cNvSpPr txBox="1"/>
          <p:nvPr/>
        </p:nvSpPr>
        <p:spPr>
          <a:xfrm>
            <a:off x="9805758" y="1483530"/>
            <a:ext cx="2334988"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 El Salvador, they take young girls, rape them and throw them in plastic bags," explains a 15-year-old girl named Maritza.</a:t>
            </a:r>
            <a:endParaRPr lang="en-US" b="1"/>
          </a:p>
          <a:p>
            <a:endParaRPr lang="en-US">
              <a:ea typeface="+mn-lt"/>
              <a:cs typeface="+mn-lt"/>
            </a:endParaRPr>
          </a:p>
          <a:p>
            <a:r>
              <a:rPr lang="en-US" sz="1600">
                <a:ea typeface="+mn-lt"/>
                <a:cs typeface="+mn-lt"/>
              </a:rPr>
              <a:t>(https://www.savethechildren.org/us/charity-stories/unaccompanied-minors-border-crisis).</a:t>
            </a:r>
            <a:endParaRPr lang="en-US" sz="1600"/>
          </a:p>
        </p:txBody>
      </p:sp>
      <p:pic>
        <p:nvPicPr>
          <p:cNvPr id="2" name="Picture 2" descr="A person taking a selfie&#10;&#10;Description automatically generated">
            <a:extLst>
              <a:ext uri="{FF2B5EF4-FFF2-40B4-BE49-F238E27FC236}">
                <a16:creationId xmlns:a16="http://schemas.microsoft.com/office/drawing/2014/main" id="{4E0391C7-A39C-F1ED-44DA-BA6C8F588FC5}"/>
              </a:ext>
            </a:extLst>
          </p:cNvPr>
          <p:cNvPicPr>
            <a:picLocks noChangeAspect="1"/>
          </p:cNvPicPr>
          <p:nvPr/>
        </p:nvPicPr>
        <p:blipFill>
          <a:blip r:embed="rId3"/>
          <a:stretch>
            <a:fillRect/>
          </a:stretch>
        </p:blipFill>
        <p:spPr>
          <a:xfrm>
            <a:off x="404004" y="18041"/>
            <a:ext cx="9184256" cy="6699709"/>
          </a:xfrm>
          <a:prstGeom prst="rect">
            <a:avLst/>
          </a:prstGeom>
        </p:spPr>
      </p:pic>
      <p:sp>
        <p:nvSpPr>
          <p:cNvPr id="3" name="TextBox 2">
            <a:extLst>
              <a:ext uri="{FF2B5EF4-FFF2-40B4-BE49-F238E27FC236}">
                <a16:creationId xmlns:a16="http://schemas.microsoft.com/office/drawing/2014/main" id="{6B7A19B6-36DE-C4C5-FE7B-3C25F8BEE661}"/>
              </a:ext>
            </a:extLst>
          </p:cNvPr>
          <p:cNvSpPr txBox="1"/>
          <p:nvPr/>
        </p:nvSpPr>
        <p:spPr>
          <a:xfrm>
            <a:off x="9647207" y="6455433"/>
            <a:ext cx="199845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ea typeface="+mn-lt"/>
                <a:cs typeface="+mn-lt"/>
              </a:rPr>
              <a:t>Photo by Emily Yates-Doerr</a:t>
            </a:r>
            <a:endParaRPr lang="en-US"/>
          </a:p>
        </p:txBody>
      </p:sp>
    </p:spTree>
    <p:extLst>
      <p:ext uri="{BB962C8B-B14F-4D97-AF65-F5344CB8AC3E}">
        <p14:creationId xmlns:p14="http://schemas.microsoft.com/office/powerpoint/2010/main" val="1144742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0B84-19E6-B76E-FFCE-08DEA54E72CF}"/>
              </a:ext>
            </a:extLst>
          </p:cNvPr>
          <p:cNvSpPr>
            <a:spLocks noGrp="1"/>
          </p:cNvSpPr>
          <p:nvPr>
            <p:ph type="title"/>
          </p:nvPr>
        </p:nvSpPr>
        <p:spPr>
          <a:xfrm>
            <a:off x="114149" y="193926"/>
            <a:ext cx="9404723" cy="742804"/>
          </a:xfrm>
        </p:spPr>
        <p:txBody>
          <a:bodyPr/>
          <a:lstStyle/>
          <a:p>
            <a:r>
              <a:rPr lang="en-US" sz="3200"/>
              <a:t>Encounters by Demographics and Citizenship</a:t>
            </a:r>
          </a:p>
        </p:txBody>
      </p:sp>
      <p:pic>
        <p:nvPicPr>
          <p:cNvPr id="4" name="Picture 4" descr="A graph of different colored bars&#10;&#10;Description automatically generated">
            <a:extLst>
              <a:ext uri="{FF2B5EF4-FFF2-40B4-BE49-F238E27FC236}">
                <a16:creationId xmlns:a16="http://schemas.microsoft.com/office/drawing/2014/main" id="{DFE93CA8-9A0A-6B42-3E2D-6232B408FAB4}"/>
              </a:ext>
            </a:extLst>
          </p:cNvPr>
          <p:cNvPicPr>
            <a:picLocks noChangeAspect="1"/>
          </p:cNvPicPr>
          <p:nvPr/>
        </p:nvPicPr>
        <p:blipFill>
          <a:blip r:embed="rId4"/>
          <a:stretch>
            <a:fillRect/>
          </a:stretch>
        </p:blipFill>
        <p:spPr>
          <a:xfrm>
            <a:off x="227922" y="936586"/>
            <a:ext cx="8973285" cy="5626664"/>
          </a:xfrm>
          <a:prstGeom prst="rect">
            <a:avLst/>
          </a:prstGeom>
        </p:spPr>
      </p:pic>
      <p:pic>
        <p:nvPicPr>
          <p:cNvPr id="5" name="Picture 5" descr="A child standing in front of police officers&#10;&#10;Description automatically generated">
            <a:extLst>
              <a:ext uri="{FF2B5EF4-FFF2-40B4-BE49-F238E27FC236}">
                <a16:creationId xmlns:a16="http://schemas.microsoft.com/office/drawing/2014/main" id="{8F26548C-A61E-9206-9C5B-2E9EA845CF3B}"/>
              </a:ext>
            </a:extLst>
          </p:cNvPr>
          <p:cNvPicPr>
            <a:picLocks noChangeAspect="1"/>
          </p:cNvPicPr>
          <p:nvPr/>
        </p:nvPicPr>
        <p:blipFill>
          <a:blip r:embed="rId5"/>
          <a:stretch>
            <a:fillRect/>
          </a:stretch>
        </p:blipFill>
        <p:spPr>
          <a:xfrm>
            <a:off x="8074325" y="3555212"/>
            <a:ext cx="4116237" cy="2335500"/>
          </a:xfrm>
          <a:prstGeom prst="rect">
            <a:avLst/>
          </a:prstGeom>
        </p:spPr>
      </p:pic>
      <p:sp>
        <p:nvSpPr>
          <p:cNvPr id="6" name="TextBox 5">
            <a:extLst>
              <a:ext uri="{FF2B5EF4-FFF2-40B4-BE49-F238E27FC236}">
                <a16:creationId xmlns:a16="http://schemas.microsoft.com/office/drawing/2014/main" id="{FFE39622-B38D-9664-53BB-18EB7C532D92}"/>
              </a:ext>
            </a:extLst>
          </p:cNvPr>
          <p:cNvSpPr txBox="1"/>
          <p:nvPr/>
        </p:nvSpPr>
        <p:spPr>
          <a:xfrm>
            <a:off x="10926793" y="5923472"/>
            <a:ext cx="1265207" cy="222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t>Photo by Upfront,</a:t>
            </a:r>
            <a:r>
              <a:rPr lang="en-US" sz="800"/>
              <a:t> NYT</a:t>
            </a:r>
          </a:p>
        </p:txBody>
      </p:sp>
    </p:spTree>
    <p:extLst>
      <p:ext uri="{BB962C8B-B14F-4D97-AF65-F5344CB8AC3E}">
        <p14:creationId xmlns:p14="http://schemas.microsoft.com/office/powerpoint/2010/main" val="409807075"/>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20F6071B-48FA-4685-A9C9-A7B21E1C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creenshot of a computer&#10;&#10;Description automatically generated">
            <a:extLst>
              <a:ext uri="{FF2B5EF4-FFF2-40B4-BE49-F238E27FC236}">
                <a16:creationId xmlns:a16="http://schemas.microsoft.com/office/drawing/2014/main" id="{41A7B99F-022E-285C-9D7B-974BFD95956A}"/>
              </a:ext>
            </a:extLst>
          </p:cNvPr>
          <p:cNvPicPr>
            <a:picLocks noChangeAspect="1"/>
          </p:cNvPicPr>
          <p:nvPr/>
        </p:nvPicPr>
        <p:blipFill rotWithShape="1">
          <a:blip r:embed="rId7"/>
          <a:srcRect l="2387" r="30931" b="-248"/>
          <a:stretch/>
        </p:blipFill>
        <p:spPr>
          <a:xfrm>
            <a:off x="-4144" y="1234"/>
            <a:ext cx="12217335" cy="5198820"/>
          </a:xfrm>
          <a:prstGeom prst="rect">
            <a:avLst/>
          </a:prstGeom>
          <a:effectLst/>
        </p:spPr>
      </p:pic>
      <p:sp>
        <p:nvSpPr>
          <p:cNvPr id="24" name="Rectangle 23">
            <a:extLst>
              <a:ext uri="{FF2B5EF4-FFF2-40B4-BE49-F238E27FC236}">
                <a16:creationId xmlns:a16="http://schemas.microsoft.com/office/drawing/2014/main" id="{8C56044C-1580-4C45-8AA3-F2A07478B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Shape 25">
            <a:extLst>
              <a:ext uri="{FF2B5EF4-FFF2-40B4-BE49-F238E27FC236}">
                <a16:creationId xmlns:a16="http://schemas.microsoft.com/office/drawing/2014/main" id="{51A8E3CE-561F-42BE-B6A2-FBE96F9A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579207"/>
            <a:ext cx="12191696" cy="3278793"/>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2A69B8F6-6F31-1A2B-81BC-96C6706F7526}"/>
              </a:ext>
            </a:extLst>
          </p:cNvPr>
          <p:cNvSpPr>
            <a:spLocks noGrp="1"/>
          </p:cNvSpPr>
          <p:nvPr>
            <p:ph type="title"/>
          </p:nvPr>
        </p:nvSpPr>
        <p:spPr>
          <a:xfrm>
            <a:off x="392500" y="4228076"/>
            <a:ext cx="7409691" cy="1364900"/>
          </a:xfrm>
        </p:spPr>
        <p:txBody>
          <a:bodyPr vert="horz" lIns="91440" tIns="45720" rIns="91440" bIns="45720" rtlCol="0" anchor="b">
            <a:normAutofit fontScale="90000"/>
          </a:bodyPr>
          <a:lstStyle/>
          <a:p>
            <a:pPr>
              <a:lnSpc>
                <a:spcPct val="90000"/>
              </a:lnSpc>
            </a:pPr>
            <a:r>
              <a:rPr lang="en-US" i="0" kern="1200">
                <a:solidFill>
                  <a:srgbClr val="EBEBEB"/>
                </a:solidFill>
                <a:latin typeface="+mj-lt"/>
                <a:ea typeface="+mj-ea"/>
                <a:cs typeface="+mj-cs"/>
              </a:rPr>
              <a:t>Can we predict when the next influx of encounters will be</a:t>
            </a:r>
            <a:r>
              <a:rPr lang="en-US">
                <a:solidFill>
                  <a:srgbClr val="EBEBEB"/>
                </a:solidFill>
              </a:rPr>
              <a:t>?</a:t>
            </a:r>
            <a:endParaRPr lang="en-US" i="0" kern="1200">
              <a:solidFill>
                <a:srgbClr val="EBEBEB"/>
              </a:solidFill>
              <a:latin typeface="+mj-lt"/>
              <a:ea typeface="+mj-ea"/>
              <a:cs typeface="+mj-cs"/>
            </a:endParaRPr>
          </a:p>
        </p:txBody>
      </p:sp>
      <p:sp>
        <p:nvSpPr>
          <p:cNvPr id="28" name="Freeform 16">
            <a:extLst>
              <a:ext uri="{FF2B5EF4-FFF2-40B4-BE49-F238E27FC236}">
                <a16:creationId xmlns:a16="http://schemas.microsoft.com/office/drawing/2014/main" id="{7DE548AA-7E1A-497C-8B79-C74F42ACF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40" y="3280011"/>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C62B8850-FB05-CF06-153E-474A596A9045}"/>
              </a:ext>
            </a:extLst>
          </p:cNvPr>
          <p:cNvSpPr txBox="1"/>
          <p:nvPr/>
        </p:nvSpPr>
        <p:spPr>
          <a:xfrm>
            <a:off x="399318" y="5960574"/>
            <a:ext cx="115421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No, there isn't enough correlation to predict influxes of encounters</a:t>
            </a:r>
          </a:p>
        </p:txBody>
      </p:sp>
      <p:pic>
        <p:nvPicPr>
          <p:cNvPr id="6" name="Picture 8" descr="A group of people standing in a line&#10;&#10;Description automatically generated">
            <a:extLst>
              <a:ext uri="{FF2B5EF4-FFF2-40B4-BE49-F238E27FC236}">
                <a16:creationId xmlns:a16="http://schemas.microsoft.com/office/drawing/2014/main" id="{852297A7-2464-77EC-9ACC-81EDCEAE6E93}"/>
              </a:ext>
            </a:extLst>
          </p:cNvPr>
          <p:cNvPicPr>
            <a:picLocks noChangeAspect="1"/>
          </p:cNvPicPr>
          <p:nvPr/>
        </p:nvPicPr>
        <p:blipFill>
          <a:blip r:embed="rId8"/>
          <a:stretch>
            <a:fillRect/>
          </a:stretch>
        </p:blipFill>
        <p:spPr>
          <a:xfrm>
            <a:off x="8167778" y="2894705"/>
            <a:ext cx="3850256" cy="2103760"/>
          </a:xfrm>
          <a:prstGeom prst="rect">
            <a:avLst/>
          </a:prstGeom>
        </p:spPr>
      </p:pic>
      <p:sp>
        <p:nvSpPr>
          <p:cNvPr id="9" name="TextBox 8">
            <a:extLst>
              <a:ext uri="{FF2B5EF4-FFF2-40B4-BE49-F238E27FC236}">
                <a16:creationId xmlns:a16="http://schemas.microsoft.com/office/drawing/2014/main" id="{F23EE411-D8FE-C0F7-928B-01EEB2F67668}"/>
              </a:ext>
            </a:extLst>
          </p:cNvPr>
          <p:cNvSpPr txBox="1"/>
          <p:nvPr/>
        </p:nvSpPr>
        <p:spPr>
          <a:xfrm>
            <a:off x="10775831" y="5003319"/>
            <a:ext cx="159588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Photo by Reuters</a:t>
            </a:r>
          </a:p>
        </p:txBody>
      </p:sp>
    </p:spTree>
    <p:extLst>
      <p:ext uri="{BB962C8B-B14F-4D97-AF65-F5344CB8AC3E}">
        <p14:creationId xmlns:p14="http://schemas.microsoft.com/office/powerpoint/2010/main" val="3814492597"/>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EEBF-07EF-17EB-F7D2-226994A176D8}"/>
              </a:ext>
            </a:extLst>
          </p:cNvPr>
          <p:cNvSpPr>
            <a:spLocks noGrp="1"/>
          </p:cNvSpPr>
          <p:nvPr>
            <p:ph type="title"/>
          </p:nvPr>
        </p:nvSpPr>
        <p:spPr>
          <a:xfrm>
            <a:off x="444829" y="308944"/>
            <a:ext cx="4165580" cy="1400530"/>
          </a:xfrm>
        </p:spPr>
        <p:txBody>
          <a:bodyPr>
            <a:normAutofit/>
          </a:bodyPr>
          <a:lstStyle/>
          <a:p>
            <a:r>
              <a:rPr lang="en-US"/>
              <a:t>Conclusions</a:t>
            </a:r>
          </a:p>
        </p:txBody>
      </p:sp>
      <p:sp>
        <p:nvSpPr>
          <p:cNvPr id="21" name="Freeform: Shape 23">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2"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A screenshot of a graph&#10;&#10;Description automatically generated">
            <a:extLst>
              <a:ext uri="{FF2B5EF4-FFF2-40B4-BE49-F238E27FC236}">
                <a16:creationId xmlns:a16="http://schemas.microsoft.com/office/drawing/2014/main" id="{D44C66A3-53FE-FDB8-D447-9F517C743E0B}"/>
              </a:ext>
            </a:extLst>
          </p:cNvPr>
          <p:cNvPicPr>
            <a:picLocks noChangeAspect="1"/>
          </p:cNvPicPr>
          <p:nvPr/>
        </p:nvPicPr>
        <p:blipFill>
          <a:blip r:embed="rId4"/>
          <a:stretch>
            <a:fillRect/>
          </a:stretch>
        </p:blipFill>
        <p:spPr>
          <a:xfrm>
            <a:off x="6102657" y="446417"/>
            <a:ext cx="4972901" cy="3975445"/>
          </a:xfrm>
          <a:prstGeom prst="rect">
            <a:avLst/>
          </a:prstGeom>
          <a:effectLst/>
        </p:spPr>
      </p:pic>
      <p:sp>
        <p:nvSpPr>
          <p:cNvPr id="23" name="Rectangle 27">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7B39E3D-01DB-9C84-6E72-4A233EEF1E20}"/>
              </a:ext>
            </a:extLst>
          </p:cNvPr>
          <p:cNvSpPr>
            <a:spLocks noGrp="1"/>
          </p:cNvSpPr>
          <p:nvPr>
            <p:ph idx="1"/>
          </p:nvPr>
        </p:nvSpPr>
        <p:spPr>
          <a:xfrm>
            <a:off x="444831" y="1147145"/>
            <a:ext cx="4970277" cy="5475065"/>
          </a:xfrm>
        </p:spPr>
        <p:txBody>
          <a:bodyPr vert="horz" lIns="91440" tIns="45720" rIns="91440" bIns="45720" rtlCol="0" anchor="t">
            <a:noAutofit/>
          </a:bodyPr>
          <a:lstStyle/>
          <a:p>
            <a:pPr>
              <a:lnSpc>
                <a:spcPct val="90000"/>
              </a:lnSpc>
            </a:pPr>
            <a:r>
              <a:rPr lang="en-US" sz="2200">
                <a:ea typeface="+mj-lt"/>
                <a:cs typeface="+mj-lt"/>
              </a:rPr>
              <a:t>Latin Americans leaving their home country due to:</a:t>
            </a:r>
          </a:p>
          <a:p>
            <a:pPr lvl="1">
              <a:lnSpc>
                <a:spcPct val="90000"/>
              </a:lnSpc>
              <a:buClr>
                <a:srgbClr val="8AD0D6"/>
              </a:buClr>
            </a:pPr>
            <a:r>
              <a:rPr lang="en-US" sz="2200">
                <a:ea typeface="+mj-lt"/>
                <a:cs typeface="+mj-lt"/>
              </a:rPr>
              <a:t>impending violence,</a:t>
            </a:r>
          </a:p>
          <a:p>
            <a:pPr lvl="1">
              <a:lnSpc>
                <a:spcPct val="90000"/>
              </a:lnSpc>
              <a:buClr>
                <a:srgbClr val="8AD0D6"/>
              </a:buClr>
            </a:pPr>
            <a:r>
              <a:rPr lang="en-US" sz="2200">
                <a:ea typeface="+mj-lt"/>
                <a:cs typeface="+mj-lt"/>
              </a:rPr>
              <a:t>effects of climate change,</a:t>
            </a:r>
          </a:p>
          <a:p>
            <a:pPr lvl="1">
              <a:lnSpc>
                <a:spcPct val="90000"/>
              </a:lnSpc>
              <a:buClr>
                <a:srgbClr val="8AD0D6"/>
              </a:buClr>
            </a:pPr>
            <a:r>
              <a:rPr lang="en-US" sz="2200">
                <a:ea typeface="+mj-lt"/>
                <a:cs typeface="+mj-lt"/>
              </a:rPr>
              <a:t>generational poverty</a:t>
            </a:r>
            <a:endParaRPr lang="en-US">
              <a:ea typeface="+mj-lt"/>
              <a:cs typeface="+mj-lt"/>
            </a:endParaRPr>
          </a:p>
          <a:p>
            <a:pPr>
              <a:lnSpc>
                <a:spcPct val="90000"/>
              </a:lnSpc>
              <a:buClr>
                <a:srgbClr val="8AD0D6"/>
              </a:buClr>
              <a:buFont typeface="Wingdings" charset="2"/>
              <a:buChar char="Ø"/>
            </a:pPr>
            <a:r>
              <a:rPr lang="en-US" sz="2400" b="1">
                <a:ea typeface="+mj-lt"/>
                <a:cs typeface="+mj-lt"/>
              </a:rPr>
              <a:t>Over 6 Million Encounters</a:t>
            </a:r>
            <a:endParaRPr lang="en-US" sz="2400" b="1"/>
          </a:p>
          <a:p>
            <a:pPr lvl="1">
              <a:lnSpc>
                <a:spcPct val="90000"/>
              </a:lnSpc>
              <a:buClr>
                <a:srgbClr val="8AD0D6"/>
              </a:buClr>
            </a:pPr>
            <a:r>
              <a:rPr lang="en-US" sz="2200">
                <a:ea typeface="+mj-lt"/>
                <a:cs typeface="+mj-lt"/>
              </a:rPr>
              <a:t>Roughly 7% are UCs</a:t>
            </a:r>
          </a:p>
          <a:p>
            <a:pPr>
              <a:lnSpc>
                <a:spcPct val="90000"/>
              </a:lnSpc>
              <a:buClr>
                <a:srgbClr val="8AD0D6"/>
              </a:buClr>
            </a:pPr>
            <a:r>
              <a:rPr lang="en-US" sz="2200">
                <a:ea typeface="+mj-lt"/>
                <a:cs typeface="+mj-lt"/>
              </a:rPr>
              <a:t>Encounters by Country: </a:t>
            </a:r>
          </a:p>
          <a:p>
            <a:pPr lvl="1">
              <a:lnSpc>
                <a:spcPct val="90000"/>
              </a:lnSpc>
              <a:buClr>
                <a:srgbClr val="8AD0D6"/>
              </a:buClr>
            </a:pPr>
            <a:r>
              <a:rPr lang="en-US" sz="2200" b="1">
                <a:ea typeface="+mj-lt"/>
                <a:cs typeface="+mj-lt"/>
              </a:rPr>
              <a:t>Guatemala</a:t>
            </a:r>
            <a:r>
              <a:rPr lang="en-US" sz="2200">
                <a:ea typeface="+mj-lt"/>
                <a:cs typeface="+mj-lt"/>
              </a:rPr>
              <a:t> 11% </a:t>
            </a:r>
            <a:r>
              <a:rPr lang="en-US" sz="2200" b="1">
                <a:ea typeface="+mj-lt"/>
                <a:cs typeface="+mj-lt"/>
              </a:rPr>
              <a:t>(UC: 38%)</a:t>
            </a:r>
          </a:p>
          <a:p>
            <a:pPr lvl="1">
              <a:lnSpc>
                <a:spcPct val="90000"/>
              </a:lnSpc>
              <a:buClr>
                <a:srgbClr val="8AD0D6"/>
              </a:buClr>
            </a:pPr>
            <a:r>
              <a:rPr lang="en-US" sz="2200">
                <a:ea typeface="+mj-lt"/>
                <a:cs typeface="+mj-lt"/>
              </a:rPr>
              <a:t>Mexico 37% (UC: 21%)</a:t>
            </a:r>
          </a:p>
          <a:p>
            <a:pPr lvl="1">
              <a:lnSpc>
                <a:spcPct val="90000"/>
              </a:lnSpc>
              <a:buClr>
                <a:srgbClr val="8AD0D6"/>
              </a:buClr>
            </a:pPr>
            <a:r>
              <a:rPr lang="en-US" sz="2200">
                <a:ea typeface="+mj-lt"/>
                <a:cs typeface="+mj-lt"/>
              </a:rPr>
              <a:t>Honduras 11% (UC: 24%)</a:t>
            </a:r>
          </a:p>
          <a:p>
            <a:pPr lvl="1">
              <a:lnSpc>
                <a:spcPct val="90000"/>
              </a:lnSpc>
              <a:buClr>
                <a:srgbClr val="8AD0D6"/>
              </a:buClr>
            </a:pPr>
            <a:r>
              <a:rPr lang="en-US" sz="2200" b="1">
                <a:ea typeface="+mj-lt"/>
                <a:cs typeface="+mj-lt"/>
              </a:rPr>
              <a:t>El Salvador 37%</a:t>
            </a:r>
            <a:r>
              <a:rPr lang="en-US" sz="2200">
                <a:ea typeface="+mj-lt"/>
                <a:cs typeface="+mj-lt"/>
              </a:rPr>
              <a:t> (UC: 10%)</a:t>
            </a:r>
          </a:p>
          <a:p>
            <a:pPr lvl="1">
              <a:lnSpc>
                <a:spcPct val="90000"/>
              </a:lnSpc>
              <a:buClr>
                <a:srgbClr val="8AD0D6"/>
              </a:buClr>
            </a:pPr>
            <a:r>
              <a:rPr lang="en-US" sz="2200">
                <a:ea typeface="+mj-lt"/>
                <a:cs typeface="+mj-lt"/>
              </a:rPr>
              <a:t>"Others" 4% (UC: 7%)</a:t>
            </a:r>
            <a:endParaRPr lang="en-US" sz="2200"/>
          </a:p>
          <a:p>
            <a:pPr>
              <a:lnSpc>
                <a:spcPct val="90000"/>
              </a:lnSpc>
              <a:buClr>
                <a:srgbClr val="8AD0D6"/>
              </a:buClr>
            </a:pPr>
            <a:endParaRPr lang="en-US"/>
          </a:p>
          <a:p>
            <a:pPr>
              <a:lnSpc>
                <a:spcPct val="90000"/>
              </a:lnSpc>
              <a:buClr>
                <a:srgbClr val="8AD0D6"/>
              </a:buClr>
            </a:pPr>
            <a:endParaRPr lang="en-US"/>
          </a:p>
          <a:p>
            <a:pPr>
              <a:lnSpc>
                <a:spcPct val="90000"/>
              </a:lnSpc>
              <a:buClr>
                <a:srgbClr val="8AD0D6"/>
              </a:buClr>
            </a:pPr>
            <a:endParaRPr lang="en-US"/>
          </a:p>
        </p:txBody>
      </p:sp>
      <p:pic>
        <p:nvPicPr>
          <p:cNvPr id="6" name="Picture 6" descr="A screenshot of a computer&#10;&#10;Description automatically generated">
            <a:extLst>
              <a:ext uri="{FF2B5EF4-FFF2-40B4-BE49-F238E27FC236}">
                <a16:creationId xmlns:a16="http://schemas.microsoft.com/office/drawing/2014/main" id="{F8746890-51D0-4342-7387-CCD9175776D4}"/>
              </a:ext>
            </a:extLst>
          </p:cNvPr>
          <p:cNvPicPr>
            <a:picLocks noChangeAspect="1"/>
          </p:cNvPicPr>
          <p:nvPr/>
        </p:nvPicPr>
        <p:blipFill>
          <a:blip r:embed="rId5"/>
          <a:stretch>
            <a:fillRect/>
          </a:stretch>
        </p:blipFill>
        <p:spPr>
          <a:xfrm>
            <a:off x="6098215" y="4057087"/>
            <a:ext cx="4967408" cy="2363840"/>
          </a:xfrm>
          <a:prstGeom prst="rect">
            <a:avLst/>
          </a:prstGeom>
          <a:effectLst/>
        </p:spPr>
      </p:pic>
    </p:spTree>
    <p:extLst>
      <p:ext uri="{BB962C8B-B14F-4D97-AF65-F5344CB8AC3E}">
        <p14:creationId xmlns:p14="http://schemas.microsoft.com/office/powerpoint/2010/main" val="3068580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53C8-9425-4C87-44D7-3FA8B05AC059}"/>
              </a:ext>
            </a:extLst>
          </p:cNvPr>
          <p:cNvSpPr>
            <a:spLocks noGrp="1"/>
          </p:cNvSpPr>
          <p:nvPr>
            <p:ph type="title"/>
          </p:nvPr>
        </p:nvSpPr>
        <p:spPr>
          <a:xfrm>
            <a:off x="646111" y="609601"/>
            <a:ext cx="3325731" cy="1675975"/>
          </a:xfrm>
        </p:spPr>
        <p:txBody>
          <a:bodyPr>
            <a:normAutofit/>
          </a:bodyPr>
          <a:lstStyle/>
          <a:p>
            <a:r>
              <a:rPr lang="en-US"/>
              <a:t>Summary...</a:t>
            </a:r>
          </a:p>
        </p:txBody>
      </p:sp>
      <p:sp>
        <p:nvSpPr>
          <p:cNvPr id="23" name="Rectangle 22">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12A5FA8-DE9C-5C4E-7B37-3274F96A9FC9}"/>
              </a:ext>
            </a:extLst>
          </p:cNvPr>
          <p:cNvSpPr>
            <a:spLocks noGrp="1"/>
          </p:cNvSpPr>
          <p:nvPr>
            <p:ph idx="1"/>
          </p:nvPr>
        </p:nvSpPr>
        <p:spPr>
          <a:xfrm>
            <a:off x="642176" y="1736923"/>
            <a:ext cx="3876005" cy="3548193"/>
          </a:xfrm>
        </p:spPr>
        <p:txBody>
          <a:bodyPr vert="horz" lIns="91440" tIns="45720" rIns="91440" bIns="45720" rtlCol="0" anchor="t">
            <a:normAutofit/>
          </a:bodyPr>
          <a:lstStyle/>
          <a:p>
            <a:pPr>
              <a:buClr>
                <a:srgbClr val="8AD0D6"/>
              </a:buClr>
            </a:pPr>
            <a:r>
              <a:rPr lang="en-US" sz="3200">
                <a:latin typeface="Century Gothic"/>
                <a:cs typeface="Arial"/>
              </a:rPr>
              <a:t>The Dataset and its Importance</a:t>
            </a:r>
            <a:endParaRPr lang="en-US" sz="3200">
              <a:latin typeface="Century Gothic"/>
            </a:endParaRPr>
          </a:p>
          <a:p>
            <a:pPr>
              <a:buClr>
                <a:srgbClr val="8AD0D6"/>
              </a:buClr>
            </a:pPr>
            <a:endParaRPr lang="en-US" sz="3200">
              <a:latin typeface="Century Gothic"/>
              <a:cs typeface="Arial"/>
            </a:endParaRPr>
          </a:p>
          <a:p>
            <a:pPr>
              <a:buClr>
                <a:srgbClr val="8AD0D6"/>
              </a:buClr>
            </a:pPr>
            <a:r>
              <a:rPr lang="en-US" sz="3200">
                <a:latin typeface="Century Gothic"/>
                <a:cs typeface="Arial"/>
              </a:rPr>
              <a:t>Analysis of Data</a:t>
            </a:r>
          </a:p>
          <a:p>
            <a:pPr>
              <a:buClr>
                <a:srgbClr val="8AD0D6"/>
              </a:buClr>
            </a:pPr>
            <a:endParaRPr lang="en-US" sz="3200">
              <a:latin typeface="Century Gothic"/>
              <a:cs typeface="Arial"/>
            </a:endParaRPr>
          </a:p>
          <a:p>
            <a:pPr>
              <a:buClr>
                <a:srgbClr val="8AD0D6"/>
              </a:buClr>
            </a:pPr>
            <a:r>
              <a:rPr lang="en-US" sz="3200">
                <a:latin typeface="Century Gothic"/>
                <a:cs typeface="Arial"/>
              </a:rPr>
              <a:t>Conclusions</a:t>
            </a:r>
          </a:p>
          <a:p>
            <a:pPr>
              <a:buClr>
                <a:srgbClr val="8AD0D6"/>
              </a:buClr>
            </a:pPr>
            <a:endParaRPr lang="en-US" sz="1900" b="1">
              <a:latin typeface="Arial"/>
              <a:cs typeface="Arial"/>
            </a:endParaRPr>
          </a:p>
          <a:p>
            <a:pPr>
              <a:buClr>
                <a:srgbClr val="8AD0D6"/>
              </a:buClr>
            </a:pPr>
            <a:endParaRPr lang="en-US" sz="1900">
              <a:latin typeface="Arial"/>
              <a:cs typeface="Arial"/>
            </a:endParaRPr>
          </a:p>
          <a:p>
            <a:pPr>
              <a:buClr>
                <a:srgbClr val="8AD0D6"/>
              </a:buClr>
            </a:pPr>
            <a:endParaRPr lang="en-US" sz="1900">
              <a:latin typeface="Arial"/>
              <a:cs typeface="Arial"/>
            </a:endParaRPr>
          </a:p>
          <a:p>
            <a:pPr>
              <a:lnSpc>
                <a:spcPct val="90000"/>
              </a:lnSpc>
              <a:buClr>
                <a:srgbClr val="8AD0D6"/>
              </a:buClr>
            </a:pPr>
            <a:endParaRPr lang="en-US" sz="1150"/>
          </a:p>
          <a:p>
            <a:pPr>
              <a:lnSpc>
                <a:spcPct val="90000"/>
              </a:lnSpc>
              <a:buClr>
                <a:srgbClr val="8AD0D6"/>
              </a:buClr>
            </a:pPr>
            <a:endParaRPr lang="en-US" sz="1150"/>
          </a:p>
          <a:p>
            <a:pPr marL="0" indent="0">
              <a:lnSpc>
                <a:spcPct val="90000"/>
              </a:lnSpc>
              <a:buNone/>
            </a:pPr>
            <a:endParaRPr lang="en-US" sz="1150"/>
          </a:p>
          <a:p>
            <a:pPr marL="0" indent="0">
              <a:lnSpc>
                <a:spcPct val="90000"/>
              </a:lnSpc>
              <a:buNone/>
            </a:pPr>
            <a:endParaRPr lang="en-US" sz="1150"/>
          </a:p>
        </p:txBody>
      </p:sp>
      <p:pic>
        <p:nvPicPr>
          <p:cNvPr id="10" name="Picture 10" descr="A group of people walking on a street&#10;&#10;Description automatically generated">
            <a:extLst>
              <a:ext uri="{FF2B5EF4-FFF2-40B4-BE49-F238E27FC236}">
                <a16:creationId xmlns:a16="http://schemas.microsoft.com/office/drawing/2014/main" id="{7031586B-B922-732E-CA1C-13A88C2B1F9B}"/>
              </a:ext>
            </a:extLst>
          </p:cNvPr>
          <p:cNvPicPr>
            <a:picLocks noChangeAspect="1"/>
          </p:cNvPicPr>
          <p:nvPr/>
        </p:nvPicPr>
        <p:blipFill>
          <a:blip r:embed="rId4"/>
          <a:stretch>
            <a:fillRect/>
          </a:stretch>
        </p:blipFill>
        <p:spPr>
          <a:xfrm>
            <a:off x="6032740" y="3585946"/>
            <a:ext cx="5992483" cy="3079163"/>
          </a:xfrm>
          <a:prstGeom prst="rect">
            <a:avLst/>
          </a:prstGeom>
        </p:spPr>
      </p:pic>
      <p:sp>
        <p:nvSpPr>
          <p:cNvPr id="11" name="TextBox 10">
            <a:extLst>
              <a:ext uri="{FF2B5EF4-FFF2-40B4-BE49-F238E27FC236}">
                <a16:creationId xmlns:a16="http://schemas.microsoft.com/office/drawing/2014/main" id="{2095BF3A-31A8-9B6A-3780-E8BE96D81B94}"/>
              </a:ext>
            </a:extLst>
          </p:cNvPr>
          <p:cNvSpPr txBox="1"/>
          <p:nvPr/>
        </p:nvSpPr>
        <p:spPr>
          <a:xfrm>
            <a:off x="10624868" y="3587151"/>
            <a:ext cx="280358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Pedro Pardo / AFP / Getty</a:t>
            </a:r>
            <a:endParaRPr lang="en-US" sz="800"/>
          </a:p>
        </p:txBody>
      </p:sp>
      <p:pic>
        <p:nvPicPr>
          <p:cNvPr id="12" name="Picture 12" descr="A person leaning against a tree&#10;&#10;Description automatically generated">
            <a:extLst>
              <a:ext uri="{FF2B5EF4-FFF2-40B4-BE49-F238E27FC236}">
                <a16:creationId xmlns:a16="http://schemas.microsoft.com/office/drawing/2014/main" id="{0E9651EE-0A6F-CE8D-C4A0-9050A8076A3C}"/>
              </a:ext>
            </a:extLst>
          </p:cNvPr>
          <p:cNvPicPr>
            <a:picLocks noChangeAspect="1"/>
          </p:cNvPicPr>
          <p:nvPr/>
        </p:nvPicPr>
        <p:blipFill>
          <a:blip r:embed="rId5"/>
          <a:stretch>
            <a:fillRect/>
          </a:stretch>
        </p:blipFill>
        <p:spPr>
          <a:xfrm>
            <a:off x="4724400" y="2514600"/>
            <a:ext cx="2743200" cy="1828800"/>
          </a:xfrm>
          <a:prstGeom prst="rect">
            <a:avLst/>
          </a:prstGeom>
        </p:spPr>
      </p:pic>
      <p:sp>
        <p:nvSpPr>
          <p:cNvPr id="13" name="TextBox 12">
            <a:extLst>
              <a:ext uri="{FF2B5EF4-FFF2-40B4-BE49-F238E27FC236}">
                <a16:creationId xmlns:a16="http://schemas.microsoft.com/office/drawing/2014/main" id="{874DDBBE-5BB3-C665-999D-E88464C83CA0}"/>
              </a:ext>
            </a:extLst>
          </p:cNvPr>
          <p:cNvSpPr txBox="1"/>
          <p:nvPr/>
        </p:nvSpPr>
        <p:spPr>
          <a:xfrm>
            <a:off x="4672639" y="4126302"/>
            <a:ext cx="107830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USA TODAY NEWS</a:t>
            </a:r>
          </a:p>
        </p:txBody>
      </p:sp>
      <p:pic>
        <p:nvPicPr>
          <p:cNvPr id="14" name="Picture 14" descr="A police officer explaining something to a group of people&#10;&#10;Description automatically generated">
            <a:extLst>
              <a:ext uri="{FF2B5EF4-FFF2-40B4-BE49-F238E27FC236}">
                <a16:creationId xmlns:a16="http://schemas.microsoft.com/office/drawing/2014/main" id="{6D041821-8B3B-AC59-1C74-EA0F93D41B3B}"/>
              </a:ext>
            </a:extLst>
          </p:cNvPr>
          <p:cNvPicPr>
            <a:picLocks noChangeAspect="1"/>
          </p:cNvPicPr>
          <p:nvPr/>
        </p:nvPicPr>
        <p:blipFill>
          <a:blip r:embed="rId6"/>
          <a:stretch>
            <a:fillRect/>
          </a:stretch>
        </p:blipFill>
        <p:spPr>
          <a:xfrm>
            <a:off x="5208554" y="90633"/>
            <a:ext cx="4101860" cy="2344544"/>
          </a:xfrm>
          <a:prstGeom prst="rect">
            <a:avLst/>
          </a:prstGeom>
        </p:spPr>
      </p:pic>
      <p:pic>
        <p:nvPicPr>
          <p:cNvPr id="8" name="Picture 8" descr="A group of people crossing a river&#10;&#10;Description automatically generated">
            <a:extLst>
              <a:ext uri="{FF2B5EF4-FFF2-40B4-BE49-F238E27FC236}">
                <a16:creationId xmlns:a16="http://schemas.microsoft.com/office/drawing/2014/main" id="{7729699B-3C70-F081-8D67-9BABF272E2E1}"/>
              </a:ext>
            </a:extLst>
          </p:cNvPr>
          <p:cNvPicPr>
            <a:picLocks noChangeAspect="1"/>
          </p:cNvPicPr>
          <p:nvPr/>
        </p:nvPicPr>
        <p:blipFill>
          <a:blip r:embed="rId7"/>
          <a:stretch>
            <a:fillRect/>
          </a:stretch>
        </p:blipFill>
        <p:spPr>
          <a:xfrm>
            <a:off x="8586186" y="1639251"/>
            <a:ext cx="3327646" cy="1781770"/>
          </a:xfrm>
          <a:prstGeom prst="rect">
            <a:avLst/>
          </a:prstGeom>
        </p:spPr>
      </p:pic>
      <p:sp>
        <p:nvSpPr>
          <p:cNvPr id="15" name="TextBox 14">
            <a:extLst>
              <a:ext uri="{FF2B5EF4-FFF2-40B4-BE49-F238E27FC236}">
                <a16:creationId xmlns:a16="http://schemas.microsoft.com/office/drawing/2014/main" id="{AD3DC7E8-E20B-C9B3-F51B-338B48F87182}"/>
              </a:ext>
            </a:extLst>
          </p:cNvPr>
          <p:cNvSpPr txBox="1"/>
          <p:nvPr/>
        </p:nvSpPr>
        <p:spPr>
          <a:xfrm>
            <a:off x="9965184" y="1583184"/>
            <a:ext cx="20122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John Moore/Getty Images</a:t>
            </a:r>
            <a:endParaRPr lang="en-US"/>
          </a:p>
        </p:txBody>
      </p:sp>
      <p:sp>
        <p:nvSpPr>
          <p:cNvPr id="9" name="TextBox 8">
            <a:extLst>
              <a:ext uri="{FF2B5EF4-FFF2-40B4-BE49-F238E27FC236}">
                <a16:creationId xmlns:a16="http://schemas.microsoft.com/office/drawing/2014/main" id="{2B098783-3F33-7C85-341A-7727FFFFD76C}"/>
              </a:ext>
            </a:extLst>
          </p:cNvPr>
          <p:cNvSpPr txBox="1"/>
          <p:nvPr/>
        </p:nvSpPr>
        <p:spPr>
          <a:xfrm>
            <a:off x="6648410" y="2215299"/>
            <a:ext cx="194094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Photo by San Antonio Express News</a:t>
            </a:r>
          </a:p>
        </p:txBody>
      </p:sp>
    </p:spTree>
    <p:extLst>
      <p:ext uri="{BB962C8B-B14F-4D97-AF65-F5344CB8AC3E}">
        <p14:creationId xmlns:p14="http://schemas.microsoft.com/office/powerpoint/2010/main" val="3293857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2E7E2-DCA9-9AE3-1271-CD0A19CF7394}"/>
              </a:ext>
            </a:extLst>
          </p:cNvPr>
          <p:cNvSpPr>
            <a:spLocks noGrp="1"/>
          </p:cNvSpPr>
          <p:nvPr>
            <p:ph type="title"/>
          </p:nvPr>
        </p:nvSpPr>
        <p:spPr>
          <a:xfrm>
            <a:off x="646111" y="452718"/>
            <a:ext cx="9404723" cy="779642"/>
          </a:xfrm>
        </p:spPr>
        <p:txBody>
          <a:bodyPr/>
          <a:lstStyle/>
          <a:p>
            <a:r>
              <a:rPr lang="en-US"/>
              <a:t>Learn more....</a:t>
            </a:r>
          </a:p>
        </p:txBody>
      </p:sp>
      <p:sp>
        <p:nvSpPr>
          <p:cNvPr id="3" name="Content Placeholder 2">
            <a:extLst>
              <a:ext uri="{FF2B5EF4-FFF2-40B4-BE49-F238E27FC236}">
                <a16:creationId xmlns:a16="http://schemas.microsoft.com/office/drawing/2014/main" id="{9DE19EE3-11E7-496C-26BE-CD7B0251E0FA}"/>
              </a:ext>
            </a:extLst>
          </p:cNvPr>
          <p:cNvSpPr>
            <a:spLocks noGrp="1"/>
          </p:cNvSpPr>
          <p:nvPr>
            <p:ph idx="1"/>
          </p:nvPr>
        </p:nvSpPr>
        <p:spPr/>
        <p:txBody>
          <a:bodyPr vert="horz" lIns="91440" tIns="45720" rIns="91440" bIns="45720" rtlCol="0" anchor="t">
            <a:normAutofit/>
          </a:bodyPr>
          <a:lstStyle/>
          <a:p>
            <a:r>
              <a:rPr lang="en-US">
                <a:hlinkClick r:id="rId3"/>
              </a:rPr>
              <a:t>"Crossing the Border: Firsthand Accounts"</a:t>
            </a:r>
            <a:endParaRPr lang="en-US"/>
          </a:p>
          <a:p>
            <a:r>
              <a:rPr lang="en-US">
                <a:hlinkClick r:id="rId4"/>
              </a:rPr>
              <a:t>New York Times: Crossing the Border</a:t>
            </a:r>
          </a:p>
          <a:p>
            <a:pPr>
              <a:buClr>
                <a:srgbClr val="8AD0D6"/>
              </a:buClr>
            </a:pPr>
            <a:r>
              <a:rPr lang="en-US">
                <a:hlinkClick r:id="rId5"/>
              </a:rPr>
              <a:t>"El Salvador, Guatemala, and Honduras Situation"</a:t>
            </a:r>
            <a:endParaRPr lang="en-US"/>
          </a:p>
          <a:p>
            <a:pPr>
              <a:buClr>
                <a:srgbClr val="8AD0D6"/>
              </a:buClr>
            </a:pPr>
            <a:r>
              <a:rPr lang="en-US">
                <a:solidFill>
                  <a:schemeClr val="bg2">
                    <a:lumMod val="60000"/>
                    <a:lumOff val="40000"/>
                  </a:schemeClr>
                </a:solidFill>
                <a:hlinkClick r:id="rId6">
                  <a:extLst>
                    <a:ext uri="{A12FA001-AC4F-418D-AE19-62706E023703}">
                      <ahyp:hlinkClr xmlns:ahyp="http://schemas.microsoft.com/office/drawing/2018/hyperlinkcolor" val="tx"/>
                    </a:ext>
                  </a:extLst>
                </a:hlinkClick>
              </a:rPr>
              <a:t>"'There Is Nothing For Us Here': Why People Keep Leaving Guatemala"</a:t>
            </a:r>
          </a:p>
          <a:p>
            <a:pPr>
              <a:buClr>
                <a:srgbClr val="8AD0D6"/>
              </a:buClr>
            </a:pPr>
            <a:r>
              <a:rPr lang="en-US">
                <a:solidFill>
                  <a:schemeClr val="bg2">
                    <a:lumMod val="60000"/>
                    <a:lumOff val="40000"/>
                  </a:schemeClr>
                </a:solidFill>
                <a:hlinkClick r:id="rId7">
                  <a:extLst>
                    <a:ext uri="{A12FA001-AC4F-418D-AE19-62706E023703}">
                      <ahyp:hlinkClr xmlns:ahyp="http://schemas.microsoft.com/office/drawing/2018/hyperlinkcolor" val="tx"/>
                    </a:ext>
                  </a:extLst>
                </a:hlinkClick>
              </a:rPr>
              <a:t>"What asylum-seekers meet when they try to cross legally"</a:t>
            </a:r>
            <a:endParaRPr lang="en-US">
              <a:solidFill>
                <a:schemeClr val="bg2">
                  <a:lumMod val="60000"/>
                  <a:lumOff val="40000"/>
                </a:schemeClr>
              </a:solidFill>
            </a:endParaRPr>
          </a:p>
          <a:p>
            <a:pPr>
              <a:buClr>
                <a:srgbClr val="8AD0D6"/>
              </a:buClr>
            </a:pPr>
            <a:endParaRPr lang="en-US"/>
          </a:p>
          <a:p>
            <a:pPr marL="0" indent="0">
              <a:buClr>
                <a:srgbClr val="1E5155">
                  <a:lumMod val="40000"/>
                  <a:lumOff val="60000"/>
                </a:srgbClr>
              </a:buClr>
              <a:buNone/>
            </a:pPr>
            <a:endParaRPr lang="en-US"/>
          </a:p>
          <a:p>
            <a:pPr marL="0" indent="0">
              <a:buClr>
                <a:srgbClr val="1E5155">
                  <a:lumMod val="40000"/>
                  <a:lumOff val="60000"/>
                </a:srgbClr>
              </a:buClr>
              <a:buNone/>
            </a:pPr>
            <a:endParaRPr lang="en-US"/>
          </a:p>
          <a:p>
            <a:pPr marL="0" indent="0">
              <a:buClr>
                <a:srgbClr val="1E5155">
                  <a:lumMod val="40000"/>
                  <a:lumOff val="60000"/>
                </a:srgbClr>
              </a:buClr>
              <a:buNone/>
            </a:pPr>
            <a:endParaRPr lang="en-US"/>
          </a:p>
          <a:p>
            <a:pPr>
              <a:buClr>
                <a:srgbClr val="8AD0D6"/>
              </a:buClr>
            </a:pPr>
            <a:endParaRPr lang="en-US"/>
          </a:p>
        </p:txBody>
      </p:sp>
      <p:pic>
        <p:nvPicPr>
          <p:cNvPr id="4" name="Picture 4" descr="A logo for children&amp;#39;s international children&amp;#39;s day&#10;&#10;Description automatically generated">
            <a:extLst>
              <a:ext uri="{FF2B5EF4-FFF2-40B4-BE49-F238E27FC236}">
                <a16:creationId xmlns:a16="http://schemas.microsoft.com/office/drawing/2014/main" id="{129DD186-50FD-601D-76C8-6C639802AE75}"/>
              </a:ext>
            </a:extLst>
          </p:cNvPr>
          <p:cNvPicPr>
            <a:picLocks noChangeAspect="1"/>
          </p:cNvPicPr>
          <p:nvPr/>
        </p:nvPicPr>
        <p:blipFill>
          <a:blip r:embed="rId8"/>
          <a:stretch>
            <a:fillRect/>
          </a:stretch>
        </p:blipFill>
        <p:spPr>
          <a:xfrm>
            <a:off x="7320844" y="871445"/>
            <a:ext cx="1981201" cy="733611"/>
          </a:xfrm>
          <a:prstGeom prst="rect">
            <a:avLst/>
          </a:prstGeom>
        </p:spPr>
      </p:pic>
      <p:pic>
        <p:nvPicPr>
          <p:cNvPr id="5" name="Picture 5" descr="A close-up of a logo&#10;&#10;Description automatically generated">
            <a:extLst>
              <a:ext uri="{FF2B5EF4-FFF2-40B4-BE49-F238E27FC236}">
                <a16:creationId xmlns:a16="http://schemas.microsoft.com/office/drawing/2014/main" id="{89A91AA6-FC67-4838-2735-E060933685D6}"/>
              </a:ext>
            </a:extLst>
          </p:cNvPr>
          <p:cNvPicPr>
            <a:picLocks noChangeAspect="1"/>
          </p:cNvPicPr>
          <p:nvPr/>
        </p:nvPicPr>
        <p:blipFill>
          <a:blip r:embed="rId9"/>
          <a:stretch>
            <a:fillRect/>
          </a:stretch>
        </p:blipFill>
        <p:spPr>
          <a:xfrm>
            <a:off x="7998178" y="1980504"/>
            <a:ext cx="3780366" cy="568657"/>
          </a:xfrm>
          <a:prstGeom prst="rect">
            <a:avLst/>
          </a:prstGeom>
        </p:spPr>
      </p:pic>
      <p:pic>
        <p:nvPicPr>
          <p:cNvPr id="6" name="Picture 6" descr="A logo of a company&#10;&#10;Description automatically generated">
            <a:extLst>
              <a:ext uri="{FF2B5EF4-FFF2-40B4-BE49-F238E27FC236}">
                <a16:creationId xmlns:a16="http://schemas.microsoft.com/office/drawing/2014/main" id="{26DF2546-ED83-C7F5-1832-C3B9D357B9B6}"/>
              </a:ext>
            </a:extLst>
          </p:cNvPr>
          <p:cNvPicPr>
            <a:picLocks noChangeAspect="1"/>
          </p:cNvPicPr>
          <p:nvPr/>
        </p:nvPicPr>
        <p:blipFill>
          <a:blip r:embed="rId10"/>
          <a:stretch>
            <a:fillRect/>
          </a:stretch>
        </p:blipFill>
        <p:spPr>
          <a:xfrm>
            <a:off x="9296400" y="2997359"/>
            <a:ext cx="1967089" cy="870336"/>
          </a:xfrm>
          <a:prstGeom prst="rect">
            <a:avLst/>
          </a:prstGeom>
        </p:spPr>
      </p:pic>
      <p:pic>
        <p:nvPicPr>
          <p:cNvPr id="7" name="Picture 7" descr="A logo with text on it&#10;&#10;Description automatically generated">
            <a:extLst>
              <a:ext uri="{FF2B5EF4-FFF2-40B4-BE49-F238E27FC236}">
                <a16:creationId xmlns:a16="http://schemas.microsoft.com/office/drawing/2014/main" id="{AB025EFD-6DAA-8836-6019-AEC56C5625F0}"/>
              </a:ext>
            </a:extLst>
          </p:cNvPr>
          <p:cNvPicPr>
            <a:picLocks noChangeAspect="1"/>
          </p:cNvPicPr>
          <p:nvPr/>
        </p:nvPicPr>
        <p:blipFill>
          <a:blip r:embed="rId11"/>
          <a:stretch>
            <a:fillRect/>
          </a:stretch>
        </p:blipFill>
        <p:spPr>
          <a:xfrm>
            <a:off x="8989483" y="4324350"/>
            <a:ext cx="1381478" cy="1271412"/>
          </a:xfrm>
          <a:prstGeom prst="rect">
            <a:avLst/>
          </a:prstGeom>
        </p:spPr>
      </p:pic>
    </p:spTree>
    <p:extLst>
      <p:ext uri="{BB962C8B-B14F-4D97-AF65-F5344CB8AC3E}">
        <p14:creationId xmlns:p14="http://schemas.microsoft.com/office/powerpoint/2010/main" val="3819834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BDB7C9-0D34-2884-E02F-60336F53C366}"/>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a:solidFill>
                  <a:srgbClr val="EBEBEB"/>
                </a:solidFill>
              </a:rPr>
              <a:t>Questions from the Audience?</a:t>
            </a:r>
          </a:p>
        </p:txBody>
      </p:sp>
      <p:sp>
        <p:nvSpPr>
          <p:cNvPr id="2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Question mark against red wall">
            <a:extLst>
              <a:ext uri="{FF2B5EF4-FFF2-40B4-BE49-F238E27FC236}">
                <a16:creationId xmlns:a16="http://schemas.microsoft.com/office/drawing/2014/main" id="{AE6FE683-459F-8FD9-3927-E4CDCC6F7CB7}"/>
              </a:ext>
            </a:extLst>
          </p:cNvPr>
          <p:cNvPicPr>
            <a:picLocks noGrp="1" noChangeAspect="1"/>
          </p:cNvPicPr>
          <p:nvPr>
            <p:ph idx="1"/>
          </p:nvPr>
        </p:nvPicPr>
        <p:blipFill rotWithShape="1">
          <a:blip r:embed="rId8"/>
          <a:srcRect l="31543" r="1" b="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5" name="Rectangle 2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50769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F2E2F-2794-BB1A-BB8D-543C78E0B9DB}"/>
              </a:ext>
            </a:extLst>
          </p:cNvPr>
          <p:cNvSpPr>
            <a:spLocks noGrp="1"/>
          </p:cNvSpPr>
          <p:nvPr>
            <p:ph type="title"/>
          </p:nvPr>
        </p:nvSpPr>
        <p:spPr>
          <a:xfrm>
            <a:off x="648930" y="629266"/>
            <a:ext cx="6188190" cy="1622321"/>
          </a:xfrm>
        </p:spPr>
        <p:txBody>
          <a:bodyPr>
            <a:normAutofit/>
          </a:bodyPr>
          <a:lstStyle/>
          <a:p>
            <a:r>
              <a:rPr lang="en-US" u="sng">
                <a:solidFill>
                  <a:srgbClr val="EBEBEB"/>
                </a:solidFill>
              </a:rPr>
              <a:t>Works Cited</a:t>
            </a:r>
            <a:r>
              <a:rPr lang="en-US">
                <a:solidFill>
                  <a:srgbClr val="EBEBEB"/>
                </a:solidFill>
                <a:latin typeface="Times"/>
                <a:cs typeface="Times"/>
              </a:rPr>
              <a:t> </a:t>
            </a:r>
            <a:endParaRPr lang="en-US" u="sng">
              <a:solidFill>
                <a:srgbClr val="EBEBEB"/>
              </a:solidFill>
            </a:endParaRPr>
          </a:p>
        </p:txBody>
      </p:sp>
      <p:sp>
        <p:nvSpPr>
          <p:cNvPr id="3" name="Content Placeholder 2">
            <a:extLst>
              <a:ext uri="{FF2B5EF4-FFF2-40B4-BE49-F238E27FC236}">
                <a16:creationId xmlns:a16="http://schemas.microsoft.com/office/drawing/2014/main" id="{C6EB17FE-9874-91E1-28BC-5A8C45FD3414}"/>
              </a:ext>
            </a:extLst>
          </p:cNvPr>
          <p:cNvSpPr>
            <a:spLocks noGrp="1"/>
          </p:cNvSpPr>
          <p:nvPr>
            <p:ph idx="1"/>
          </p:nvPr>
        </p:nvSpPr>
        <p:spPr>
          <a:xfrm>
            <a:off x="648930" y="1719532"/>
            <a:ext cx="6188189" cy="3785419"/>
          </a:xfrm>
        </p:spPr>
        <p:txBody>
          <a:bodyPr vert="horz" lIns="91440" tIns="45720" rIns="91440" bIns="45720" rtlCol="0">
            <a:normAutofit/>
          </a:bodyPr>
          <a:lstStyle/>
          <a:p>
            <a:pPr>
              <a:lnSpc>
                <a:spcPct val="90000"/>
              </a:lnSpc>
            </a:pPr>
            <a:r>
              <a:rPr lang="en-US" sz="1000">
                <a:solidFill>
                  <a:srgbClr val="FFFFFF"/>
                </a:solidFill>
                <a:ea typeface="+mj-lt"/>
                <a:cs typeface="+mj-lt"/>
              </a:rPr>
              <a:t>U.S. Customs and Border Protection (CBP). 2023, July 13. FY20 - FY23(YTD) Southwest Land Border Encounters (October) . Retrieved from </a:t>
            </a:r>
            <a:r>
              <a:rPr lang="en-US" sz="1000">
                <a:solidFill>
                  <a:srgbClr val="FFFFFF"/>
                </a:solidFill>
                <a:ea typeface="+mj-lt"/>
                <a:cs typeface="+mj-lt"/>
                <a:hlinkClick r:id="rId4"/>
              </a:rPr>
              <a:t>https://www.cbp.gov/document/stats/southwest-land-border-encounters</a:t>
            </a:r>
            <a:endParaRPr lang="en-US" sz="1000">
              <a:solidFill>
                <a:srgbClr val="FFFFFF"/>
              </a:solidFill>
              <a:ea typeface="+mj-lt"/>
              <a:cs typeface="+mj-lt"/>
            </a:endParaRPr>
          </a:p>
          <a:p>
            <a:pPr>
              <a:lnSpc>
                <a:spcPct val="90000"/>
              </a:lnSpc>
              <a:buClr>
                <a:srgbClr val="8AD0D6"/>
              </a:buClr>
            </a:pPr>
            <a:endParaRPr lang="en-US" sz="1000">
              <a:solidFill>
                <a:srgbClr val="FFFFFF"/>
              </a:solidFill>
            </a:endParaRPr>
          </a:p>
          <a:p>
            <a:pPr>
              <a:lnSpc>
                <a:spcPct val="90000"/>
              </a:lnSpc>
              <a:buClr>
                <a:srgbClr val="8AD0D6"/>
              </a:buClr>
            </a:pPr>
            <a:r>
              <a:rPr lang="en-US" sz="1000">
                <a:solidFill>
                  <a:srgbClr val="FFFFFF"/>
                </a:solidFill>
                <a:ea typeface="+mj-lt"/>
                <a:cs typeface="+mj-lt"/>
              </a:rPr>
              <a:t>Bhargava Ray, S. *. 2016, Fall. Applying the U.S. Constitution to Foreign Asylum Seekers: Exposing a Curious, Inconsistent Practice in the Federal Courts. Marquette Law Review. Retrieved from </a:t>
            </a:r>
            <a:r>
              <a:rPr lang="en-US" sz="1000">
                <a:solidFill>
                  <a:srgbClr val="FFFFFF"/>
                </a:solidFill>
                <a:ea typeface="+mj-lt"/>
                <a:cs typeface="+mj-lt"/>
                <a:hlinkClick r:id="rId5"/>
              </a:rPr>
              <a:t>https://scholarship.law.marquette.edu/cgi/viewcontent.cgi?referer=&amp;httpsredir=1&amp;article=5304&amp;context=mulr#:~:text=THE%20FEDERAL%20COURTS,-SHALINI%20BHARGAVA%20RAY&amp;text=Specifically%2C%20they%20rely%20on%20constitutional,as%20political%20opinion%20or%20religion</a:t>
            </a:r>
            <a:r>
              <a:rPr lang="en-US" sz="1000">
                <a:solidFill>
                  <a:srgbClr val="FFFFFF"/>
                </a:solidFill>
                <a:ea typeface="+mj-lt"/>
                <a:cs typeface="+mj-lt"/>
              </a:rPr>
              <a:t>.</a:t>
            </a:r>
            <a:endParaRPr lang="en-US" sz="1000">
              <a:solidFill>
                <a:srgbClr val="FFFFFF"/>
              </a:solidFill>
            </a:endParaRPr>
          </a:p>
          <a:p>
            <a:pPr>
              <a:lnSpc>
                <a:spcPct val="90000"/>
              </a:lnSpc>
              <a:buClr>
                <a:srgbClr val="8AD0D6"/>
              </a:buClr>
            </a:pPr>
            <a:endParaRPr lang="en-US" sz="1000">
              <a:solidFill>
                <a:srgbClr val="FFFFFF"/>
              </a:solidFill>
            </a:endParaRPr>
          </a:p>
          <a:p>
            <a:pPr>
              <a:lnSpc>
                <a:spcPct val="90000"/>
              </a:lnSpc>
              <a:buClr>
                <a:srgbClr val="8AD0D6"/>
              </a:buClr>
            </a:pPr>
            <a:r>
              <a:rPr lang="en-US" sz="1000">
                <a:solidFill>
                  <a:srgbClr val="FFFFFF"/>
                </a:solidFill>
              </a:rPr>
              <a:t>American Immigration Council (2023, July 6). </a:t>
            </a:r>
            <a:r>
              <a:rPr lang="en-US" sz="1000">
                <a:solidFill>
                  <a:srgbClr val="FFFFFF"/>
                </a:solidFill>
                <a:ea typeface="+mj-lt"/>
                <a:cs typeface="+mj-lt"/>
                <a:hlinkClick r:id="rId6"/>
              </a:rPr>
              <a:t>https://www.americanimmigrationcouncil.org/</a:t>
            </a:r>
            <a:endParaRPr lang="en-US" sz="1000">
              <a:solidFill>
                <a:srgbClr val="FFFFFF"/>
              </a:solidFill>
            </a:endParaRPr>
          </a:p>
          <a:p>
            <a:pPr>
              <a:lnSpc>
                <a:spcPct val="90000"/>
              </a:lnSpc>
              <a:buClr>
                <a:srgbClr val="8AD0D6"/>
              </a:buClr>
            </a:pPr>
            <a:endParaRPr lang="en-US" sz="1000">
              <a:solidFill>
                <a:srgbClr val="FFFFFF"/>
              </a:solidFill>
            </a:endParaRPr>
          </a:p>
          <a:p>
            <a:pPr>
              <a:lnSpc>
                <a:spcPct val="90000"/>
              </a:lnSpc>
              <a:buClr>
                <a:srgbClr val="8AD0D6"/>
              </a:buClr>
            </a:pPr>
            <a:r>
              <a:rPr lang="en-US" sz="1000">
                <a:solidFill>
                  <a:srgbClr val="FFFFFF"/>
                </a:solidFill>
                <a:ea typeface="+mj-lt"/>
                <a:cs typeface="+mj-lt"/>
              </a:rPr>
              <a:t>Human Rights Watch. (2022, June 6). Mexico: Asylum Seekers Face Abuses at Southern Border. Retrieved from </a:t>
            </a:r>
            <a:r>
              <a:rPr lang="en-US" sz="1000">
                <a:solidFill>
                  <a:srgbClr val="FFFFFF"/>
                </a:solidFill>
                <a:ea typeface="+mj-lt"/>
                <a:cs typeface="+mj-lt"/>
                <a:hlinkClick r:id="rId7"/>
              </a:rPr>
              <a:t>https://www.hrw.org/news/2022/06/06/mexico-asylum-seekers-face-abuses-southern-border#:~:text=(Los%20Angeles)%20%E2%80%93%20Migrants%20and,Human%20Rights%20Watch%20said%20today</a:t>
            </a:r>
            <a:r>
              <a:rPr lang="en-US" sz="1000">
                <a:solidFill>
                  <a:srgbClr val="FFFFFF"/>
                </a:solidFill>
                <a:ea typeface="+mj-lt"/>
                <a:cs typeface="+mj-lt"/>
              </a:rPr>
              <a:t>.</a:t>
            </a:r>
            <a:endParaRPr lang="en-US" sz="1000">
              <a:solidFill>
                <a:srgbClr val="FFFFFF"/>
              </a:solidFill>
            </a:endParaRPr>
          </a:p>
          <a:p>
            <a:pPr>
              <a:lnSpc>
                <a:spcPct val="90000"/>
              </a:lnSpc>
              <a:buClr>
                <a:srgbClr val="8AD0D6"/>
              </a:buClr>
            </a:pPr>
            <a:endParaRPr lang="en-US" sz="1000">
              <a:solidFill>
                <a:srgbClr val="FFFFFF"/>
              </a:solidFill>
            </a:endParaRPr>
          </a:p>
          <a:p>
            <a:pPr>
              <a:lnSpc>
                <a:spcPct val="90000"/>
              </a:lnSpc>
              <a:buClr>
                <a:srgbClr val="8AD0D6"/>
              </a:buClr>
            </a:pPr>
            <a:endParaRPr lang="en-US" sz="1000">
              <a:solidFill>
                <a:srgbClr val="FFFFFF"/>
              </a:solidFill>
            </a:endParaRPr>
          </a:p>
          <a:p>
            <a:pPr>
              <a:lnSpc>
                <a:spcPct val="90000"/>
              </a:lnSpc>
              <a:buClr>
                <a:srgbClr val="8AD0D6"/>
              </a:buClr>
            </a:pPr>
            <a:endParaRPr lang="en-US" sz="1000">
              <a:solidFill>
                <a:srgbClr val="FFFFFF"/>
              </a:solidFill>
            </a:endParaRPr>
          </a:p>
          <a:p>
            <a:pPr>
              <a:lnSpc>
                <a:spcPct val="90000"/>
              </a:lnSpc>
              <a:buClr>
                <a:srgbClr val="8AD0D6"/>
              </a:buClr>
            </a:pPr>
            <a:endParaRPr lang="en-US" sz="1000">
              <a:solidFill>
                <a:srgbClr val="FFFFFF"/>
              </a:solidFill>
            </a:endParaRPr>
          </a:p>
          <a:p>
            <a:pPr>
              <a:lnSpc>
                <a:spcPct val="90000"/>
              </a:lnSpc>
              <a:buClr>
                <a:srgbClr val="8AD0D6"/>
              </a:buClr>
            </a:pPr>
            <a:endParaRPr lang="en-US" sz="1000">
              <a:solidFill>
                <a:srgbClr val="FFFFFF"/>
              </a:solidFill>
            </a:endParaRPr>
          </a:p>
          <a:p>
            <a:pPr>
              <a:lnSpc>
                <a:spcPct val="90000"/>
              </a:lnSpc>
              <a:buClr>
                <a:srgbClr val="8AD0D6"/>
              </a:buClr>
            </a:pPr>
            <a:endParaRPr lang="en-US" sz="1000">
              <a:solidFill>
                <a:srgbClr val="FFFFFF"/>
              </a:solidFill>
            </a:endParaRPr>
          </a:p>
          <a:p>
            <a:pPr>
              <a:lnSpc>
                <a:spcPct val="90000"/>
              </a:lnSpc>
              <a:buClr>
                <a:srgbClr val="8AD0D6"/>
              </a:buClr>
            </a:pPr>
            <a:endParaRPr lang="en-US" sz="1000">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A stack of books on a table&#10;&#10;Description automatically generated">
            <a:extLst>
              <a:ext uri="{FF2B5EF4-FFF2-40B4-BE49-F238E27FC236}">
                <a16:creationId xmlns:a16="http://schemas.microsoft.com/office/drawing/2014/main" id="{8DA78172-3667-13D0-FA77-8436A2321913}"/>
              </a:ext>
            </a:extLst>
          </p:cNvPr>
          <p:cNvPicPr>
            <a:picLocks noChangeAspect="1"/>
          </p:cNvPicPr>
          <p:nvPr/>
        </p:nvPicPr>
        <p:blipFill rotWithShape="1">
          <a:blip r:embed="rId8"/>
          <a:srcRect l="30039" r="24549"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604032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8" name="Picture 1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 name="Oval 1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4" name="Picture 2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6" name="Rectangle 2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Free Images : computer, technology, gadget, black, signage, code ...">
            <a:extLst>
              <a:ext uri="{FF2B5EF4-FFF2-40B4-BE49-F238E27FC236}">
                <a16:creationId xmlns:a16="http://schemas.microsoft.com/office/drawing/2014/main" id="{32C1CAF1-3616-4516-2306-BBE4EF8A8775}"/>
              </a:ext>
            </a:extLst>
          </p:cNvPr>
          <p:cNvPicPr>
            <a:picLocks noChangeAspect="1"/>
          </p:cNvPicPr>
          <p:nvPr/>
        </p:nvPicPr>
        <p:blipFill rotWithShape="1">
          <a:blip r:embed="rId8">
            <a:duotone>
              <a:prstClr val="black"/>
              <a:schemeClr val="accent5">
                <a:tint val="45000"/>
                <a:satMod val="400000"/>
              </a:schemeClr>
            </a:duotone>
            <a:alphaModFix amt="25000"/>
          </a:blip>
          <a:srcRect t="9091" r="9091"/>
          <a:stretch/>
        </p:blipFill>
        <p:spPr>
          <a:xfrm>
            <a:off x="20" y="-1"/>
            <a:ext cx="12191980" cy="6858000"/>
          </a:xfrm>
          <a:prstGeom prst="rect">
            <a:avLst/>
          </a:prstGeom>
        </p:spPr>
      </p:pic>
      <p:sp>
        <p:nvSpPr>
          <p:cNvPr id="2" name="Title 1">
            <a:extLst>
              <a:ext uri="{FF2B5EF4-FFF2-40B4-BE49-F238E27FC236}">
                <a16:creationId xmlns:a16="http://schemas.microsoft.com/office/drawing/2014/main" id="{C6BA1FA1-542B-8896-3235-A1E108D1275B}"/>
              </a:ext>
            </a:extLst>
          </p:cNvPr>
          <p:cNvSpPr>
            <a:spLocks noGrp="1"/>
          </p:cNvSpPr>
          <p:nvPr>
            <p:ph type="title"/>
          </p:nvPr>
        </p:nvSpPr>
        <p:spPr>
          <a:xfrm>
            <a:off x="1154955" y="2468593"/>
            <a:ext cx="6697809" cy="2308788"/>
          </a:xfrm>
        </p:spPr>
        <p:txBody>
          <a:bodyPr vert="horz" lIns="91440" tIns="45720" rIns="91440" bIns="45720" rtlCol="0" anchor="b">
            <a:normAutofit/>
          </a:bodyPr>
          <a:lstStyle/>
          <a:p>
            <a:r>
              <a:rPr lang="en-US" sz="9650"/>
              <a:t>Thank you!</a:t>
            </a:r>
          </a:p>
        </p:txBody>
      </p:sp>
      <p:sp>
        <p:nvSpPr>
          <p:cNvPr id="28" name="Rectangle 27">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26100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A person standing in water&#10;&#10;Description automatically generated">
            <a:extLst>
              <a:ext uri="{FF2B5EF4-FFF2-40B4-BE49-F238E27FC236}">
                <a16:creationId xmlns:a16="http://schemas.microsoft.com/office/drawing/2014/main" id="{99F11D6F-4E1D-3006-9ADA-423EC7ECAF3C}"/>
              </a:ext>
            </a:extLst>
          </p:cNvPr>
          <p:cNvPicPr>
            <a:picLocks noChangeAspect="1"/>
          </p:cNvPicPr>
          <p:nvPr/>
        </p:nvPicPr>
        <p:blipFill rotWithShape="1">
          <a:blip r:embed="rId3">
            <a:alphaModFix amt="35000"/>
          </a:blip>
          <a:srcRect l="5560" r="20218"/>
          <a:stretch/>
        </p:blipFill>
        <p:spPr>
          <a:xfrm>
            <a:off x="20" y="-1"/>
            <a:ext cx="12191980" cy="6858000"/>
          </a:xfrm>
          <a:prstGeom prst="rect">
            <a:avLst/>
          </a:prstGeom>
        </p:spPr>
      </p:pic>
      <p:sp>
        <p:nvSpPr>
          <p:cNvPr id="3" name="Content Placeholder 2">
            <a:extLst>
              <a:ext uri="{FF2B5EF4-FFF2-40B4-BE49-F238E27FC236}">
                <a16:creationId xmlns:a16="http://schemas.microsoft.com/office/drawing/2014/main" id="{2FC5BAE9-B6A7-53A1-06B0-1DBA51E7827C}"/>
              </a:ext>
            </a:extLst>
          </p:cNvPr>
          <p:cNvSpPr>
            <a:spLocks noGrp="1"/>
          </p:cNvSpPr>
          <p:nvPr>
            <p:ph idx="1"/>
          </p:nvPr>
        </p:nvSpPr>
        <p:spPr>
          <a:xfrm>
            <a:off x="1103312" y="2052918"/>
            <a:ext cx="8946541" cy="4195481"/>
          </a:xfrm>
        </p:spPr>
        <p:txBody>
          <a:bodyPr vert="horz" lIns="91440" tIns="45720" rIns="91440" bIns="45720" rtlCol="0" anchor="t">
            <a:normAutofit/>
          </a:bodyPr>
          <a:lstStyle/>
          <a:p>
            <a:pPr marL="0" indent="0">
              <a:buNone/>
            </a:pPr>
            <a:r>
              <a:rPr lang="en-US" b="1">
                <a:ea typeface="+mn-lt"/>
                <a:cs typeface="+mn-lt"/>
              </a:rPr>
              <a:t>Families who were already struggling throughout much of 2020 due to COVID-19 were then faced with the devastating loss of their belongings, houses, and crops as a result of the hurricanes.</a:t>
            </a:r>
          </a:p>
          <a:p>
            <a:pPr marL="0" indent="0">
              <a:buNone/>
            </a:pPr>
            <a:r>
              <a:rPr lang="en-US" sz="1200"/>
              <a:t>(savethechildren.org) Photo from Reuters</a:t>
            </a:r>
          </a:p>
        </p:txBody>
      </p:sp>
    </p:spTree>
    <p:extLst>
      <p:ext uri="{BB962C8B-B14F-4D97-AF65-F5344CB8AC3E}">
        <p14:creationId xmlns:p14="http://schemas.microsoft.com/office/powerpoint/2010/main" val="505431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52E7D9D-44D4-14C7-50AB-8B35C71044E2}"/>
              </a:ext>
            </a:extLst>
          </p:cNvPr>
          <p:cNvSpPr txBox="1"/>
          <p:nvPr/>
        </p:nvSpPr>
        <p:spPr>
          <a:xfrm>
            <a:off x="648930" y="2438400"/>
            <a:ext cx="61881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bg2">
                  <a:lumMod val="40000"/>
                  <a:lumOff val="60000"/>
                </a:schemeClr>
              </a:buClr>
              <a:buSzPct val="80000"/>
              <a:buFont typeface="Wingdings 3" charset="2"/>
              <a:buChar char=""/>
            </a:pPr>
            <a:r>
              <a:rPr lang="en-US">
                <a:solidFill>
                  <a:srgbClr val="FFFFFF"/>
                </a:solidFill>
                <a:latin typeface="+mj-lt"/>
                <a:ea typeface="+mj-ea"/>
                <a:cs typeface="+mj-cs"/>
              </a:rPr>
              <a:t>“The increase in poverty [in Latin America] will make it very hard for the most vulnerable children and their families to make up for the loss,” said Janti Soeripto, CEO of Save the Children</a:t>
            </a:r>
          </a:p>
          <a:p>
            <a:pPr>
              <a:spcBef>
                <a:spcPts val="1000"/>
              </a:spcBef>
              <a:buClr>
                <a:schemeClr val="bg2">
                  <a:lumMod val="40000"/>
                  <a:lumOff val="60000"/>
                </a:schemeClr>
              </a:buClr>
              <a:buSzPct val="80000"/>
              <a:buFont typeface="Wingdings 3" charset="2"/>
              <a:buChar char=""/>
            </a:pPr>
            <a:r>
              <a:rPr lang="en-US">
                <a:solidFill>
                  <a:srgbClr val="FFFFFF"/>
                </a:solidFill>
                <a:latin typeface="+mj-lt"/>
                <a:ea typeface="+mj-ea"/>
                <a:cs typeface="+mj-cs"/>
              </a:rPr>
              <a:t>(SavetheChildren.org)</a:t>
            </a:r>
          </a:p>
        </p:txBody>
      </p:sp>
      <p:sp>
        <p:nvSpPr>
          <p:cNvPr id="2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 name="Picture 2" descr="People outside a house&#10;&#10;Description automatically generated">
            <a:extLst>
              <a:ext uri="{FF2B5EF4-FFF2-40B4-BE49-F238E27FC236}">
                <a16:creationId xmlns:a16="http://schemas.microsoft.com/office/drawing/2014/main" id="{BF323DC2-79EF-0A55-82F8-9F617EF6140C}"/>
              </a:ext>
            </a:extLst>
          </p:cNvPr>
          <p:cNvPicPr>
            <a:picLocks noChangeAspect="1"/>
          </p:cNvPicPr>
          <p:nvPr/>
        </p:nvPicPr>
        <p:blipFill rotWithShape="1">
          <a:blip r:embed="rId4"/>
          <a:srcRect l="38302" r="2117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3" name="TextBox 2">
            <a:extLst>
              <a:ext uri="{FF2B5EF4-FFF2-40B4-BE49-F238E27FC236}">
                <a16:creationId xmlns:a16="http://schemas.microsoft.com/office/drawing/2014/main" id="{0F8F4524-7860-84EF-C44B-6BA678BF0FCB}"/>
              </a:ext>
            </a:extLst>
          </p:cNvPr>
          <p:cNvSpPr txBox="1"/>
          <p:nvPr/>
        </p:nvSpPr>
        <p:spPr>
          <a:xfrm>
            <a:off x="5369943" y="6556075"/>
            <a:ext cx="192656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Photo by Elmer Martinez</a:t>
            </a:r>
          </a:p>
        </p:txBody>
      </p:sp>
    </p:spTree>
    <p:extLst>
      <p:ext uri="{BB962C8B-B14F-4D97-AF65-F5344CB8AC3E}">
        <p14:creationId xmlns:p14="http://schemas.microsoft.com/office/powerpoint/2010/main" val="28473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7CF1-E974-7BD5-B2FF-AD860D94916D}"/>
              </a:ext>
            </a:extLst>
          </p:cNvPr>
          <p:cNvSpPr>
            <a:spLocks noGrp="1"/>
          </p:cNvSpPr>
          <p:nvPr>
            <p:ph type="ctrTitle"/>
          </p:nvPr>
        </p:nvSpPr>
        <p:spPr>
          <a:xfrm>
            <a:off x="5045776" y="1882715"/>
            <a:ext cx="6901379" cy="2488721"/>
          </a:xfrm>
        </p:spPr>
        <p:txBody>
          <a:bodyPr vert="horz" lIns="91440" tIns="45720" rIns="91440" bIns="45720" rtlCol="0" anchor="b">
            <a:noAutofit/>
          </a:bodyPr>
          <a:lstStyle/>
          <a:p>
            <a:pPr algn="r"/>
            <a:r>
              <a:rPr lang="en-US" sz="4400"/>
              <a:t>Encountering</a:t>
            </a:r>
            <a:br>
              <a:rPr lang="en-US" sz="4400"/>
            </a:br>
            <a:r>
              <a:rPr lang="en-US" sz="4400"/>
              <a:t>Unaccompanied Minors</a:t>
            </a:r>
            <a:br>
              <a:rPr lang="en-US" sz="4400"/>
            </a:br>
            <a:r>
              <a:rPr lang="en-US" sz="4400"/>
              <a:t>at the</a:t>
            </a:r>
            <a:br>
              <a:rPr lang="en-US" sz="4400"/>
            </a:br>
            <a:r>
              <a:rPr lang="en-US" sz="4400"/>
              <a:t>U.S. Southern Border</a:t>
            </a:r>
          </a:p>
        </p:txBody>
      </p:sp>
      <p:sp>
        <p:nvSpPr>
          <p:cNvPr id="3" name="Subtitle 2">
            <a:extLst>
              <a:ext uri="{FF2B5EF4-FFF2-40B4-BE49-F238E27FC236}">
                <a16:creationId xmlns:a16="http://schemas.microsoft.com/office/drawing/2014/main" id="{FEA908D6-E852-EBD3-A311-00EC28AE8C44}"/>
              </a:ext>
            </a:extLst>
          </p:cNvPr>
          <p:cNvSpPr>
            <a:spLocks noGrp="1"/>
          </p:cNvSpPr>
          <p:nvPr>
            <p:ph type="subTitle" idx="1"/>
          </p:nvPr>
        </p:nvSpPr>
        <p:spPr>
          <a:xfrm>
            <a:off x="117253" y="4580985"/>
            <a:ext cx="6364234" cy="1274875"/>
          </a:xfrm>
        </p:spPr>
        <p:txBody>
          <a:bodyPr vert="horz" lIns="91440" tIns="45720" rIns="91440" bIns="45720" rtlCol="0" anchor="b">
            <a:normAutofit/>
          </a:bodyPr>
          <a:lstStyle/>
          <a:p>
            <a:r>
              <a:rPr lang="en-US" b="1"/>
              <a:t>Christina Chavez, Princess Ekezie, Suzy Jones</a:t>
            </a:r>
          </a:p>
          <a:p>
            <a:r>
              <a:rPr lang="en-US" b="1"/>
              <a:t>In fulfillment of DSO110</a:t>
            </a:r>
            <a:endParaRPr lang="en-US"/>
          </a:p>
          <a:p>
            <a:r>
              <a:rPr lang="en-US" b="1"/>
              <a:t>Final Group project requirements</a:t>
            </a:r>
            <a:endParaRPr lang="en-US"/>
          </a:p>
        </p:txBody>
      </p:sp>
      <p:pic>
        <p:nvPicPr>
          <p:cNvPr id="5" name="Picture 5" descr="A young child carrying a baby&#10;&#10;Description automatically generated">
            <a:extLst>
              <a:ext uri="{FF2B5EF4-FFF2-40B4-BE49-F238E27FC236}">
                <a16:creationId xmlns:a16="http://schemas.microsoft.com/office/drawing/2014/main" id="{8E595A01-129F-F710-8A84-41729DDA653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560" r="-2" b="9129"/>
          <a:stretch/>
        </p:blipFill>
        <p:spPr>
          <a:xfrm>
            <a:off x="14643" y="-7108"/>
            <a:ext cx="7898012" cy="4456969"/>
          </a:xfrm>
          <a:custGeom>
            <a:avLst/>
            <a:gdLst/>
            <a:ahLst/>
            <a:cxnLst/>
            <a:rect l="l" t="t" r="r" b="b"/>
            <a:pathLst>
              <a:path w="8329332" h="4701384">
                <a:moveTo>
                  <a:pt x="0" y="0"/>
                </a:moveTo>
                <a:lnTo>
                  <a:pt x="8329332" y="0"/>
                </a:lnTo>
                <a:lnTo>
                  <a:pt x="3077489" y="4120978"/>
                </a:lnTo>
                <a:lnTo>
                  <a:pt x="3016683" y="4166274"/>
                </a:lnTo>
                <a:cubicBezTo>
                  <a:pt x="2542013" y="4501480"/>
                  <a:pt x="1998097" y="4676296"/>
                  <a:pt x="1452593" y="4698870"/>
                </a:cubicBezTo>
                <a:cubicBezTo>
                  <a:pt x="1395770" y="4701222"/>
                  <a:pt x="1338929" y="4701922"/>
                  <a:pt x="1282148" y="4700978"/>
                </a:cubicBezTo>
                <a:cubicBezTo>
                  <a:pt x="856287" y="4693905"/>
                  <a:pt x="433759" y="4594430"/>
                  <a:pt x="46825" y="4406438"/>
                </a:cubicBezTo>
                <a:lnTo>
                  <a:pt x="0" y="4382060"/>
                </a:lnTo>
                <a:close/>
              </a:path>
            </a:pathLst>
          </a:custGeom>
        </p:spPr>
      </p:pic>
      <p:pic>
        <p:nvPicPr>
          <p:cNvPr id="34" name="Picture 3" descr="A police officer in a field&#10;&#10;Description automatically generated">
            <a:extLst>
              <a:ext uri="{FF2B5EF4-FFF2-40B4-BE49-F238E27FC236}">
                <a16:creationId xmlns:a16="http://schemas.microsoft.com/office/drawing/2014/main" id="{4BF344F1-B0A8-8667-F61C-ECECA2F6FFCC}"/>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r="-4" b="34867"/>
          <a:stretch/>
        </p:blipFill>
        <p:spPr>
          <a:xfrm>
            <a:off x="7905453" y="5009528"/>
            <a:ext cx="4298580" cy="1868796"/>
          </a:xfrm>
          <a:custGeom>
            <a:avLst/>
            <a:gdLst/>
            <a:ahLst/>
            <a:cxnLst/>
            <a:rect l="l" t="t" r="r" b="b"/>
            <a:pathLst>
              <a:path w="4298580" h="1868796">
                <a:moveTo>
                  <a:pt x="3186439" y="1042"/>
                </a:moveTo>
                <a:cubicBezTo>
                  <a:pt x="3550314" y="12353"/>
                  <a:pt x="3909792" y="115702"/>
                  <a:pt x="4227332" y="306566"/>
                </a:cubicBezTo>
                <a:lnTo>
                  <a:pt x="4298580" y="355439"/>
                </a:lnTo>
                <a:lnTo>
                  <a:pt x="4298580" y="1868795"/>
                </a:lnTo>
                <a:lnTo>
                  <a:pt x="0" y="1868796"/>
                </a:lnTo>
                <a:lnTo>
                  <a:pt x="1839568" y="425338"/>
                </a:lnTo>
                <a:lnTo>
                  <a:pt x="1884127" y="392143"/>
                </a:lnTo>
                <a:cubicBezTo>
                  <a:pt x="2231978" y="146496"/>
                  <a:pt x="2630574" y="18387"/>
                  <a:pt x="3030333" y="1843"/>
                </a:cubicBezTo>
                <a:cubicBezTo>
                  <a:pt x="3082385" y="-311"/>
                  <a:pt x="3134457" y="-574"/>
                  <a:pt x="3186439" y="1042"/>
                </a:cubicBezTo>
                <a:close/>
              </a:path>
            </a:pathLst>
          </a:custGeom>
        </p:spPr>
      </p:pic>
      <p:sp>
        <p:nvSpPr>
          <p:cNvPr id="6" name="TextBox 5">
            <a:extLst>
              <a:ext uri="{FF2B5EF4-FFF2-40B4-BE49-F238E27FC236}">
                <a16:creationId xmlns:a16="http://schemas.microsoft.com/office/drawing/2014/main" id="{27C802BC-B6CB-B7C7-3640-3759B10E5EB1}"/>
              </a:ext>
            </a:extLst>
          </p:cNvPr>
          <p:cNvSpPr txBox="1"/>
          <p:nvPr/>
        </p:nvSpPr>
        <p:spPr>
          <a:xfrm>
            <a:off x="9682980" y="6870700"/>
            <a:ext cx="250902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4" name="TextBox 3">
            <a:extLst>
              <a:ext uri="{FF2B5EF4-FFF2-40B4-BE49-F238E27FC236}">
                <a16:creationId xmlns:a16="http://schemas.microsoft.com/office/drawing/2014/main" id="{27B86662-4F24-0DB1-78AE-01E50F0A0423}"/>
              </a:ext>
            </a:extLst>
          </p:cNvPr>
          <p:cNvSpPr txBox="1"/>
          <p:nvPr/>
        </p:nvSpPr>
        <p:spPr>
          <a:xfrm>
            <a:off x="6996151" y="6870700"/>
            <a:ext cx="267412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a:extLst>
                    <a:ext uri="{A12FA001-AC4F-418D-AE19-62706E023703}">
                      <ahyp:hlinkClr xmlns:ahyp="http://schemas.microsoft.com/office/drawing/2018/hyperlinkcolor" val="tx"/>
                    </a:ext>
                  </a:extLst>
                </a:hlinkClick>
              </a:rPr>
              <a:t>CC BY-ND</a:t>
            </a:r>
            <a:r>
              <a:rPr lang="en-US" sz="700">
                <a:solidFill>
                  <a:srgbClr val="FFFFFF"/>
                </a:solidFill>
              </a:rPr>
              <a:t>.</a:t>
            </a:r>
          </a:p>
        </p:txBody>
      </p:sp>
      <p:pic>
        <p:nvPicPr>
          <p:cNvPr id="7" name="Picture 7" descr="A black and gold logo&#10;&#10;Description automatically generated">
            <a:extLst>
              <a:ext uri="{FF2B5EF4-FFF2-40B4-BE49-F238E27FC236}">
                <a16:creationId xmlns:a16="http://schemas.microsoft.com/office/drawing/2014/main" id="{3F947A0F-98DF-5FCB-3639-B5438F5F838F}"/>
              </a:ext>
            </a:extLst>
          </p:cNvPr>
          <p:cNvPicPr>
            <a:picLocks noChangeAspect="1"/>
          </p:cNvPicPr>
          <p:nvPr/>
        </p:nvPicPr>
        <p:blipFill>
          <a:blip r:embed="rId9"/>
          <a:stretch>
            <a:fillRect/>
          </a:stretch>
        </p:blipFill>
        <p:spPr>
          <a:xfrm>
            <a:off x="232610" y="6104658"/>
            <a:ext cx="2743200" cy="423842"/>
          </a:xfrm>
          <a:prstGeom prst="rect">
            <a:avLst/>
          </a:prstGeom>
        </p:spPr>
      </p:pic>
      <p:pic>
        <p:nvPicPr>
          <p:cNvPr id="8" name="Picture 8" descr="A close up of a logo&#10;&#10;Description automatically generated">
            <a:extLst>
              <a:ext uri="{FF2B5EF4-FFF2-40B4-BE49-F238E27FC236}">
                <a16:creationId xmlns:a16="http://schemas.microsoft.com/office/drawing/2014/main" id="{2C4DDA3F-D8A3-766F-A6F9-CCC509F42001}"/>
              </a:ext>
            </a:extLst>
          </p:cNvPr>
          <p:cNvPicPr>
            <a:picLocks noChangeAspect="1"/>
          </p:cNvPicPr>
          <p:nvPr/>
        </p:nvPicPr>
        <p:blipFill>
          <a:blip r:embed="rId10"/>
          <a:stretch>
            <a:fillRect/>
          </a:stretch>
        </p:blipFill>
        <p:spPr>
          <a:xfrm>
            <a:off x="3649579" y="6079958"/>
            <a:ext cx="1179096" cy="449180"/>
          </a:xfrm>
          <a:prstGeom prst="rect">
            <a:avLst/>
          </a:prstGeom>
        </p:spPr>
      </p:pic>
    </p:spTree>
    <p:extLst>
      <p:ext uri="{BB962C8B-B14F-4D97-AF65-F5344CB8AC3E}">
        <p14:creationId xmlns:p14="http://schemas.microsoft.com/office/powerpoint/2010/main" val="14351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1989124B-03DD-4D14-6502-DE2772B32004}"/>
              </a:ext>
            </a:extLst>
          </p:cNvPr>
          <p:cNvPicPr>
            <a:picLocks noChangeAspect="1"/>
          </p:cNvPicPr>
          <p:nvPr/>
        </p:nvPicPr>
        <p:blipFill rotWithShape="1">
          <a:blip r:embed="rId3">
            <a:alphaModFix amt="35000"/>
          </a:blip>
          <a:srcRect t="7056" b="8674"/>
          <a:stretch/>
        </p:blipFill>
        <p:spPr>
          <a:xfrm>
            <a:off x="20" y="-1"/>
            <a:ext cx="12191980" cy="6858000"/>
          </a:xfrm>
          <a:prstGeom prst="rect">
            <a:avLst/>
          </a:prstGeom>
        </p:spPr>
      </p:pic>
      <p:sp>
        <p:nvSpPr>
          <p:cNvPr id="2" name="Title 1">
            <a:extLst>
              <a:ext uri="{FF2B5EF4-FFF2-40B4-BE49-F238E27FC236}">
                <a16:creationId xmlns:a16="http://schemas.microsoft.com/office/drawing/2014/main" id="{320FD1B1-638E-A6B4-07B1-754676E065A8}"/>
              </a:ext>
            </a:extLst>
          </p:cNvPr>
          <p:cNvSpPr>
            <a:spLocks noGrp="1"/>
          </p:cNvSpPr>
          <p:nvPr>
            <p:ph type="title"/>
          </p:nvPr>
        </p:nvSpPr>
        <p:spPr>
          <a:xfrm>
            <a:off x="646111" y="308944"/>
            <a:ext cx="9404723" cy="1400530"/>
          </a:xfrm>
        </p:spPr>
        <p:txBody>
          <a:bodyPr>
            <a:normAutofit/>
          </a:bodyPr>
          <a:lstStyle/>
          <a:p>
            <a:r>
              <a:rPr lang="en-US"/>
              <a:t>Agenda</a:t>
            </a:r>
          </a:p>
        </p:txBody>
      </p:sp>
      <p:sp>
        <p:nvSpPr>
          <p:cNvPr id="3" name="Content Placeholder 2">
            <a:extLst>
              <a:ext uri="{FF2B5EF4-FFF2-40B4-BE49-F238E27FC236}">
                <a16:creationId xmlns:a16="http://schemas.microsoft.com/office/drawing/2014/main" id="{1B9E4AA9-8F6E-0C33-F8C4-4B0A86120ED3}"/>
              </a:ext>
            </a:extLst>
          </p:cNvPr>
          <p:cNvSpPr>
            <a:spLocks noGrp="1"/>
          </p:cNvSpPr>
          <p:nvPr>
            <p:ph idx="1"/>
          </p:nvPr>
        </p:nvSpPr>
        <p:spPr>
          <a:xfrm>
            <a:off x="1276107" y="1237935"/>
            <a:ext cx="8123303" cy="4928726"/>
          </a:xfrm>
        </p:spPr>
        <p:txBody>
          <a:bodyPr vert="horz" lIns="91440" tIns="45720" rIns="91440" bIns="45720" rtlCol="0" anchor="t">
            <a:noAutofit/>
          </a:bodyPr>
          <a:lstStyle/>
          <a:p>
            <a:pPr>
              <a:lnSpc>
                <a:spcPct val="90000"/>
              </a:lnSpc>
            </a:pPr>
            <a:r>
              <a:rPr lang="en-US" sz="2400"/>
              <a:t>Introductions</a:t>
            </a:r>
          </a:p>
          <a:p>
            <a:pPr>
              <a:lnSpc>
                <a:spcPct val="90000"/>
              </a:lnSpc>
              <a:buClr>
                <a:srgbClr val="8AD0D6"/>
              </a:buClr>
            </a:pPr>
            <a:r>
              <a:rPr lang="en-US" sz="2400"/>
              <a:t>The Dataset and its Importance</a:t>
            </a:r>
          </a:p>
          <a:p>
            <a:pPr>
              <a:lnSpc>
                <a:spcPct val="90000"/>
              </a:lnSpc>
              <a:buClr>
                <a:srgbClr val="8AD0D6"/>
              </a:buClr>
            </a:pPr>
            <a:r>
              <a:rPr lang="en-US" sz="2400"/>
              <a:t>Analysis of Data</a:t>
            </a:r>
          </a:p>
          <a:p>
            <a:pPr lvl="1">
              <a:lnSpc>
                <a:spcPct val="90000"/>
              </a:lnSpc>
              <a:buClr>
                <a:srgbClr val="8AD0D6"/>
              </a:buClr>
            </a:pPr>
            <a:r>
              <a:rPr lang="en-US" sz="2000"/>
              <a:t>Demographics</a:t>
            </a:r>
          </a:p>
          <a:p>
            <a:pPr lvl="1">
              <a:lnSpc>
                <a:spcPct val="90000"/>
              </a:lnSpc>
              <a:buClr>
                <a:srgbClr val="8AD0D6"/>
              </a:buClr>
            </a:pPr>
            <a:r>
              <a:rPr lang="en-US" sz="2000"/>
              <a:t>Encounters over Time</a:t>
            </a:r>
          </a:p>
          <a:p>
            <a:pPr lvl="1">
              <a:lnSpc>
                <a:spcPct val="90000"/>
              </a:lnSpc>
              <a:buClr>
                <a:srgbClr val="8AD0D6"/>
              </a:buClr>
            </a:pPr>
            <a:r>
              <a:rPr lang="en-US" sz="2000"/>
              <a:t>Encounter Type</a:t>
            </a:r>
          </a:p>
          <a:p>
            <a:pPr lvl="1">
              <a:lnSpc>
                <a:spcPct val="90000"/>
              </a:lnSpc>
              <a:buClr>
                <a:srgbClr val="8AD0D6"/>
              </a:buClr>
            </a:pPr>
            <a:r>
              <a:rPr lang="en-US" sz="2000"/>
              <a:t>Correlation/Confusion Matrix</a:t>
            </a:r>
          </a:p>
          <a:p>
            <a:pPr>
              <a:lnSpc>
                <a:spcPct val="90000"/>
              </a:lnSpc>
              <a:buClr>
                <a:srgbClr val="8AD0D6"/>
              </a:buClr>
            </a:pPr>
            <a:r>
              <a:rPr lang="en-US" sz="2400"/>
              <a:t>Conclusions</a:t>
            </a:r>
          </a:p>
          <a:p>
            <a:pPr>
              <a:lnSpc>
                <a:spcPct val="90000"/>
              </a:lnSpc>
              <a:buClr>
                <a:srgbClr val="8AD0D6"/>
              </a:buClr>
            </a:pPr>
            <a:r>
              <a:rPr lang="en-US" sz="2400"/>
              <a:t>Summary</a:t>
            </a:r>
          </a:p>
          <a:p>
            <a:pPr>
              <a:lnSpc>
                <a:spcPct val="90000"/>
              </a:lnSpc>
              <a:buClr>
                <a:srgbClr val="8AD0D6"/>
              </a:buClr>
            </a:pPr>
            <a:r>
              <a:rPr lang="en-US" sz="2400"/>
              <a:t>Learn More</a:t>
            </a:r>
          </a:p>
          <a:p>
            <a:pPr>
              <a:lnSpc>
                <a:spcPct val="90000"/>
              </a:lnSpc>
              <a:buClr>
                <a:srgbClr val="8AD0D6"/>
              </a:buClr>
            </a:pPr>
            <a:r>
              <a:rPr lang="en-US" sz="2400"/>
              <a:t>Q &amp; A</a:t>
            </a:r>
            <a:endParaRPr lang="en-US"/>
          </a:p>
          <a:p>
            <a:pPr>
              <a:lnSpc>
                <a:spcPct val="90000"/>
              </a:lnSpc>
              <a:buClr>
                <a:srgbClr val="8AD0D6"/>
              </a:buClr>
            </a:pPr>
            <a:r>
              <a:rPr lang="en-US" sz="2400"/>
              <a:t>Works Cited</a:t>
            </a:r>
          </a:p>
          <a:p>
            <a:pPr>
              <a:lnSpc>
                <a:spcPct val="90000"/>
              </a:lnSpc>
              <a:buClr>
                <a:srgbClr val="8AD0D6"/>
              </a:buClr>
            </a:pPr>
            <a:endParaRPr lang="en-US" sz="1400"/>
          </a:p>
          <a:p>
            <a:pPr>
              <a:lnSpc>
                <a:spcPct val="90000"/>
              </a:lnSpc>
              <a:buClr>
                <a:srgbClr val="8AD0D6"/>
              </a:buClr>
            </a:pPr>
            <a:endParaRPr lang="en-US" sz="1400"/>
          </a:p>
          <a:p>
            <a:pPr>
              <a:lnSpc>
                <a:spcPct val="90000"/>
              </a:lnSpc>
              <a:buClr>
                <a:srgbClr val="8AD0D6"/>
              </a:buClr>
            </a:pPr>
            <a:endParaRPr lang="en-US" sz="1400"/>
          </a:p>
          <a:p>
            <a:pPr>
              <a:lnSpc>
                <a:spcPct val="90000"/>
              </a:lnSpc>
              <a:buClr>
                <a:srgbClr val="8AD0D6"/>
              </a:buClr>
            </a:pPr>
            <a:endParaRPr lang="en-US" sz="1400"/>
          </a:p>
        </p:txBody>
      </p:sp>
    </p:spTree>
    <p:extLst>
      <p:ext uri="{BB962C8B-B14F-4D97-AF65-F5344CB8AC3E}">
        <p14:creationId xmlns:p14="http://schemas.microsoft.com/office/powerpoint/2010/main" val="2297132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E789-6E4F-651D-8C51-6B0F4028F9AA}"/>
              </a:ext>
            </a:extLst>
          </p:cNvPr>
          <p:cNvSpPr>
            <a:spLocks noGrp="1"/>
          </p:cNvSpPr>
          <p:nvPr>
            <p:ph type="title"/>
          </p:nvPr>
        </p:nvSpPr>
        <p:spPr>
          <a:xfrm>
            <a:off x="448573" y="361747"/>
            <a:ext cx="10092477" cy="637368"/>
          </a:xfrm>
        </p:spPr>
        <p:txBody>
          <a:bodyPr/>
          <a:lstStyle/>
          <a:p>
            <a:r>
              <a:rPr lang="en-US" sz="3600"/>
              <a:t>Introducing The Unaccompanied Adults:</a:t>
            </a:r>
            <a:endParaRPr lang="en-US"/>
          </a:p>
        </p:txBody>
      </p:sp>
      <p:sp>
        <p:nvSpPr>
          <p:cNvPr id="3" name="Content Placeholder 2">
            <a:extLst>
              <a:ext uri="{FF2B5EF4-FFF2-40B4-BE49-F238E27FC236}">
                <a16:creationId xmlns:a16="http://schemas.microsoft.com/office/drawing/2014/main" id="{300CB140-7266-E539-E7F6-B451BE0CEDE4}"/>
              </a:ext>
            </a:extLst>
          </p:cNvPr>
          <p:cNvSpPr>
            <a:spLocks noGrp="1"/>
          </p:cNvSpPr>
          <p:nvPr>
            <p:ph sz="half" idx="1"/>
          </p:nvPr>
        </p:nvSpPr>
        <p:spPr>
          <a:xfrm>
            <a:off x="452608" y="3052374"/>
            <a:ext cx="3486765" cy="3335611"/>
          </a:xfrm>
        </p:spPr>
        <p:txBody>
          <a:bodyPr vert="horz" lIns="91440" tIns="45720" rIns="91440" bIns="45720" rtlCol="0" anchor="t">
            <a:normAutofit/>
          </a:bodyPr>
          <a:lstStyle/>
          <a:p>
            <a:pPr marL="0" indent="0" algn="just">
              <a:buNone/>
            </a:pPr>
            <a:r>
              <a:rPr lang="en-US" sz="1200"/>
              <a:t>Christina Chavez is a mother, wife of a retired Army service member, and self-employed project manager with higher education and NPO experience. Her most recent role led migrant service teams in applying for/bidding on federal, state, and local grants/contracts funding services for this and other immigration demographics. The vulnerability of those attempting to immigrate to the U.S., especially those identifying as unaccompanied minors is a "hot, political" topic within the US migrant services sector. As the grandchild of an immigrant deported three times before obtaining US citizenship, she yearns to be part of the functioning solution to this problem.</a:t>
            </a:r>
          </a:p>
        </p:txBody>
      </p:sp>
      <p:sp>
        <p:nvSpPr>
          <p:cNvPr id="4" name="Content Placeholder 3">
            <a:extLst>
              <a:ext uri="{FF2B5EF4-FFF2-40B4-BE49-F238E27FC236}">
                <a16:creationId xmlns:a16="http://schemas.microsoft.com/office/drawing/2014/main" id="{67641124-D860-F420-CB1B-BAFF22DAD45C}"/>
              </a:ext>
            </a:extLst>
          </p:cNvPr>
          <p:cNvSpPr>
            <a:spLocks noGrp="1"/>
          </p:cNvSpPr>
          <p:nvPr>
            <p:ph sz="half" idx="2"/>
          </p:nvPr>
        </p:nvSpPr>
        <p:spPr>
          <a:xfrm>
            <a:off x="4343960" y="3052374"/>
            <a:ext cx="3501140" cy="3328298"/>
          </a:xfrm>
        </p:spPr>
        <p:txBody>
          <a:bodyPr vert="horz" lIns="91440" tIns="45720" rIns="91440" bIns="45720" rtlCol="0" anchor="t">
            <a:normAutofit/>
          </a:bodyPr>
          <a:lstStyle/>
          <a:p>
            <a:pPr marL="0" indent="0" algn="just">
              <a:buNone/>
            </a:pPr>
            <a:r>
              <a:rPr lang="en-US" sz="1200">
                <a:ea typeface="+mn-lt"/>
                <a:cs typeface="+mn-lt"/>
              </a:rPr>
              <a:t>As a neuroscience major with a minor in politics, Princess possess a unique blend of academic knowledge and practical experience in assisting immigrant families through the citizenship process. Princess is deeply passionate about advocating for unaccompanied minors and aspire to work for the government in order to aid them on their path to becoming citizens. With a foundation in neuroscience and a commitment to social justice, Princess is determined to contribute to the well-being and empowerment of these young individuals as they navigate their journey towards a brighter future.</a:t>
            </a:r>
            <a:endParaRPr lang="en-US" sz="1200"/>
          </a:p>
        </p:txBody>
      </p:sp>
      <p:sp>
        <p:nvSpPr>
          <p:cNvPr id="13" name="Content Placeholder 2">
            <a:extLst>
              <a:ext uri="{FF2B5EF4-FFF2-40B4-BE49-F238E27FC236}">
                <a16:creationId xmlns:a16="http://schemas.microsoft.com/office/drawing/2014/main" id="{FFC10911-42F3-F6B1-38D8-2811947168FD}"/>
              </a:ext>
            </a:extLst>
          </p:cNvPr>
          <p:cNvSpPr txBox="1">
            <a:spLocks/>
          </p:cNvSpPr>
          <p:nvPr/>
        </p:nvSpPr>
        <p:spPr>
          <a:xfrm>
            <a:off x="8104077" y="3010974"/>
            <a:ext cx="3630539" cy="3626439"/>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buClr>
                <a:schemeClr val="bg2">
                  <a:lumMod val="40000"/>
                  <a:lumOff val="60000"/>
                </a:schemeClr>
              </a:buClr>
              <a:buSzPct val="80000"/>
              <a:buNone/>
            </a:pPr>
            <a:r>
              <a:rPr lang="en-US" sz="1150">
                <a:latin typeface="+mj-lt"/>
                <a:ea typeface="+mj-ea"/>
                <a:cs typeface="+mj-cs"/>
              </a:rPr>
              <a:t>Suzy Jones is a data scientist with a strong academic background in education, specializing in understanding the complexities of unaccompanied minors crossing the border. For the past decade, as an English as a second language teacher, she has developed a deep understanding of the challenges faced by children and families affected by border procedures and policies. Through rigorous analysis and modeling techniques, she has extracted meaningful insights from government data sources for this project. Our research focuses on identifying risk factors and exploring migration trends of all encounters, but especially these vulnerable children. Ms. Jones strives to contribute to policy discussions and advocate for a more compassionate approach.</a:t>
            </a:r>
          </a:p>
        </p:txBody>
      </p:sp>
      <p:pic>
        <p:nvPicPr>
          <p:cNvPr id="6" name="Picture 6" descr="A person smiling with sunglasses on her head&#10;&#10;Description automatically generated">
            <a:extLst>
              <a:ext uri="{FF2B5EF4-FFF2-40B4-BE49-F238E27FC236}">
                <a16:creationId xmlns:a16="http://schemas.microsoft.com/office/drawing/2014/main" id="{CA9496AD-19C3-A9F5-18AD-E790E2708240}"/>
              </a:ext>
            </a:extLst>
          </p:cNvPr>
          <p:cNvPicPr>
            <a:picLocks noChangeAspect="1"/>
          </p:cNvPicPr>
          <p:nvPr/>
        </p:nvPicPr>
        <p:blipFill>
          <a:blip r:embed="rId3"/>
          <a:stretch>
            <a:fillRect/>
          </a:stretch>
        </p:blipFill>
        <p:spPr>
          <a:xfrm>
            <a:off x="1351212" y="1229288"/>
            <a:ext cx="1701224" cy="1775326"/>
          </a:xfrm>
          <a:prstGeom prst="rect">
            <a:avLst/>
          </a:prstGeom>
        </p:spPr>
      </p:pic>
      <p:pic>
        <p:nvPicPr>
          <p:cNvPr id="8" name="Picture 8" descr="A person with red hair wearing glasses&#10;&#10;Description automatically generated">
            <a:extLst>
              <a:ext uri="{FF2B5EF4-FFF2-40B4-BE49-F238E27FC236}">
                <a16:creationId xmlns:a16="http://schemas.microsoft.com/office/drawing/2014/main" id="{DA423748-D7ED-8F3C-21E6-1BB61398D21F}"/>
              </a:ext>
            </a:extLst>
          </p:cNvPr>
          <p:cNvPicPr>
            <a:picLocks noChangeAspect="1"/>
          </p:cNvPicPr>
          <p:nvPr/>
        </p:nvPicPr>
        <p:blipFill>
          <a:blip r:embed="rId4"/>
          <a:stretch>
            <a:fillRect/>
          </a:stretch>
        </p:blipFill>
        <p:spPr>
          <a:xfrm>
            <a:off x="9047793" y="1224423"/>
            <a:ext cx="1754444" cy="1762637"/>
          </a:xfrm>
          <a:prstGeom prst="rect">
            <a:avLst/>
          </a:prstGeom>
        </p:spPr>
      </p:pic>
      <p:sp>
        <p:nvSpPr>
          <p:cNvPr id="5" name="TextBox 4">
            <a:extLst>
              <a:ext uri="{FF2B5EF4-FFF2-40B4-BE49-F238E27FC236}">
                <a16:creationId xmlns:a16="http://schemas.microsoft.com/office/drawing/2014/main" id="{200364FD-3969-760F-D04F-7E94AE3670DA}"/>
              </a:ext>
            </a:extLst>
          </p:cNvPr>
          <p:cNvSpPr txBox="1"/>
          <p:nvPr/>
        </p:nvSpPr>
        <p:spPr>
          <a:xfrm rot="-10800000" flipV="1">
            <a:off x="10187125" y="1162395"/>
            <a:ext cx="99873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Katie Barry</a:t>
            </a:r>
          </a:p>
        </p:txBody>
      </p:sp>
      <p:pic>
        <p:nvPicPr>
          <p:cNvPr id="7" name="Picture 8">
            <a:extLst>
              <a:ext uri="{FF2B5EF4-FFF2-40B4-BE49-F238E27FC236}">
                <a16:creationId xmlns:a16="http://schemas.microsoft.com/office/drawing/2014/main" id="{1AFD20E4-8E81-C2A6-6970-DAED2658EE5D}"/>
              </a:ext>
            </a:extLst>
          </p:cNvPr>
          <p:cNvPicPr>
            <a:picLocks noChangeAspect="1"/>
          </p:cNvPicPr>
          <p:nvPr/>
        </p:nvPicPr>
        <p:blipFill>
          <a:blip r:embed="rId5"/>
          <a:stretch>
            <a:fillRect/>
          </a:stretch>
        </p:blipFill>
        <p:spPr>
          <a:xfrm>
            <a:off x="5150093" y="1346715"/>
            <a:ext cx="1745273" cy="1632439"/>
          </a:xfrm>
          <a:prstGeom prst="rect">
            <a:avLst/>
          </a:prstGeom>
        </p:spPr>
      </p:pic>
    </p:spTree>
    <p:extLst>
      <p:ext uri="{BB962C8B-B14F-4D97-AF65-F5344CB8AC3E}">
        <p14:creationId xmlns:p14="http://schemas.microsoft.com/office/powerpoint/2010/main" val="2576929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2"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95D4A-5A37-62B2-3EB0-36767AE5AB06}"/>
              </a:ext>
            </a:extLst>
          </p:cNvPr>
          <p:cNvSpPr>
            <a:spLocks noGrp="1"/>
          </p:cNvSpPr>
          <p:nvPr>
            <p:ph type="title"/>
          </p:nvPr>
        </p:nvSpPr>
        <p:spPr>
          <a:xfrm>
            <a:off x="7385967" y="1325880"/>
            <a:ext cx="4546522" cy="4935563"/>
          </a:xfrm>
        </p:spPr>
        <p:txBody>
          <a:bodyPr vert="horz" lIns="91440" tIns="45720" rIns="91440" bIns="45720" rtlCol="0" anchor="t">
            <a:noAutofit/>
          </a:bodyPr>
          <a:lstStyle/>
          <a:p>
            <a:pPr>
              <a:lnSpc>
                <a:spcPct val="90000"/>
              </a:lnSpc>
            </a:pPr>
            <a:r>
              <a:rPr lang="en-US" sz="3600">
                <a:solidFill>
                  <a:srgbClr val="EBEBEB"/>
                </a:solidFill>
              </a:rPr>
              <a:t>Our "powers"  combined assisted us in determining our topic of choice, which hit close to our hearts...</a:t>
            </a:r>
          </a:p>
        </p:txBody>
      </p:sp>
      <p:sp>
        <p:nvSpPr>
          <p:cNvPr id="2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D8B22DE2-C518-4F77-BE90-E1B6B1909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27" name="Rectangle 2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close-up of words&#10;&#10;Description automatically generated">
            <a:extLst>
              <a:ext uri="{FF2B5EF4-FFF2-40B4-BE49-F238E27FC236}">
                <a16:creationId xmlns:a16="http://schemas.microsoft.com/office/drawing/2014/main" id="{29FB97C4-68AD-4FBB-FA29-3CE930850800}"/>
              </a:ext>
            </a:extLst>
          </p:cNvPr>
          <p:cNvPicPr>
            <a:picLocks noGrp="1" noChangeAspect="1"/>
          </p:cNvPicPr>
          <p:nvPr>
            <p:ph idx="1"/>
          </p:nvPr>
        </p:nvPicPr>
        <p:blipFill>
          <a:blip r:embed="rId7"/>
          <a:stretch>
            <a:fillRect/>
          </a:stretch>
        </p:blipFill>
        <p:spPr>
          <a:xfrm>
            <a:off x="1231185" y="647698"/>
            <a:ext cx="4275894" cy="5562139"/>
          </a:xfrm>
          <a:prstGeom prst="rect">
            <a:avLst/>
          </a:prstGeom>
          <a:effectLst/>
        </p:spPr>
      </p:pic>
    </p:spTree>
    <p:extLst>
      <p:ext uri="{BB962C8B-B14F-4D97-AF65-F5344CB8AC3E}">
        <p14:creationId xmlns:p14="http://schemas.microsoft.com/office/powerpoint/2010/main" val="373260885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143B699-0814-43CB-FADA-7BB235B6734C}"/>
              </a:ext>
            </a:extLst>
          </p:cNvPr>
          <p:cNvSpPr>
            <a:spLocks noGrp="1"/>
          </p:cNvSpPr>
          <p:nvPr>
            <p:ph type="title"/>
          </p:nvPr>
        </p:nvSpPr>
        <p:spPr>
          <a:xfrm>
            <a:off x="648930" y="629267"/>
            <a:ext cx="9252154" cy="1016654"/>
          </a:xfrm>
        </p:spPr>
        <p:txBody>
          <a:bodyPr>
            <a:normAutofit/>
          </a:bodyPr>
          <a:lstStyle/>
          <a:p>
            <a:r>
              <a:rPr lang="en-US">
                <a:solidFill>
                  <a:srgbClr val="EBEBEB"/>
                </a:solidFill>
              </a:rPr>
              <a:t>The Dataset and its Importance </a:t>
            </a:r>
          </a:p>
        </p:txBody>
      </p:sp>
      <p:sp useBgFill="1">
        <p:nvSpPr>
          <p:cNvPr id="31" name="Freeform: Shape 3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1" name="Content Placeholder 10">
            <a:extLst>
              <a:ext uri="{FF2B5EF4-FFF2-40B4-BE49-F238E27FC236}">
                <a16:creationId xmlns:a16="http://schemas.microsoft.com/office/drawing/2014/main" id="{C16861A7-52C8-651B-1D90-2E4000033B9D}"/>
              </a:ext>
            </a:extLst>
          </p:cNvPr>
          <p:cNvSpPr>
            <a:spLocks noGrp="1"/>
          </p:cNvSpPr>
          <p:nvPr>
            <p:ph idx="1"/>
          </p:nvPr>
        </p:nvSpPr>
        <p:spPr>
          <a:xfrm>
            <a:off x="332630" y="2390130"/>
            <a:ext cx="6344680" cy="4090009"/>
          </a:xfrm>
        </p:spPr>
        <p:txBody>
          <a:bodyPr vert="horz" lIns="91440" tIns="45720" rIns="91440" bIns="45720" rtlCol="0" anchor="t">
            <a:noAutofit/>
          </a:bodyPr>
          <a:lstStyle/>
          <a:p>
            <a:pPr>
              <a:buFont typeface="Wingdings" charset="2"/>
              <a:buChar char="Ø"/>
            </a:pPr>
            <a:r>
              <a:rPr lang="en-US" sz="2800"/>
              <a:t>US Customs and Border Protection page titled, “</a:t>
            </a:r>
            <a:r>
              <a:rPr lang="en-US" sz="2800">
                <a:solidFill>
                  <a:srgbClr val="002060"/>
                </a:solidFill>
                <a:hlinkClick r:id="rId3">
                  <a:extLst>
                    <a:ext uri="{A12FA001-AC4F-418D-AE19-62706E023703}">
                      <ahyp:hlinkClr xmlns:ahyp="http://schemas.microsoft.com/office/drawing/2018/hyperlinkcolor" val="tx"/>
                    </a:ext>
                  </a:extLst>
                </a:hlinkClick>
              </a:rPr>
              <a:t>Southwest Land Border Encounters</a:t>
            </a:r>
            <a:r>
              <a:rPr lang="en-US" sz="2800"/>
              <a:t>”</a:t>
            </a:r>
          </a:p>
          <a:p>
            <a:pPr>
              <a:buClr>
                <a:srgbClr val="F7F7F7"/>
              </a:buClr>
              <a:buFont typeface="Wingdings" charset="2"/>
              <a:buChar char="Ø"/>
            </a:pPr>
            <a:r>
              <a:rPr lang="en-US" sz="2800"/>
              <a:t>Provides data on: </a:t>
            </a:r>
          </a:p>
          <a:p>
            <a:pPr lvl="1">
              <a:buClr>
                <a:srgbClr val="F7F7F7"/>
              </a:buClr>
            </a:pPr>
            <a:r>
              <a:rPr lang="en-US" sz="2600"/>
              <a:t>U.S. BP Title 8 apprehensions</a:t>
            </a:r>
          </a:p>
          <a:p>
            <a:pPr lvl="1">
              <a:buClr>
                <a:srgbClr val="F7F7F7"/>
              </a:buClr>
            </a:pPr>
            <a:r>
              <a:rPr lang="en-US" sz="2600"/>
              <a:t>OFO Title 8 </a:t>
            </a:r>
            <a:r>
              <a:rPr lang="en-US" sz="2600" err="1"/>
              <a:t>inadmissibles</a:t>
            </a:r>
            <a:r>
              <a:rPr lang="en-US" sz="2600"/>
              <a:t>, </a:t>
            </a:r>
            <a:endParaRPr lang="en-US"/>
          </a:p>
          <a:p>
            <a:pPr lvl="1">
              <a:buClr>
                <a:srgbClr val="F7F7F7"/>
              </a:buClr>
            </a:pPr>
            <a:r>
              <a:rPr lang="en-US" sz="2600"/>
              <a:t>and Title 42 expulsions</a:t>
            </a:r>
            <a:endParaRPr lang="en-US"/>
          </a:p>
        </p:txBody>
      </p:sp>
      <p:pic>
        <p:nvPicPr>
          <p:cNvPr id="7" name="Picture 7" descr="A logo with text overlay&#10;&#10;Description automatically generated">
            <a:extLst>
              <a:ext uri="{FF2B5EF4-FFF2-40B4-BE49-F238E27FC236}">
                <a16:creationId xmlns:a16="http://schemas.microsoft.com/office/drawing/2014/main" id="{5C3C23A1-D699-EC9E-D449-DB44D430C5D1}"/>
              </a:ext>
            </a:extLst>
          </p:cNvPr>
          <p:cNvPicPr>
            <a:picLocks noChangeAspect="1"/>
          </p:cNvPicPr>
          <p:nvPr/>
        </p:nvPicPr>
        <p:blipFill>
          <a:blip r:embed="rId4"/>
          <a:stretch>
            <a:fillRect/>
          </a:stretch>
        </p:blipFill>
        <p:spPr>
          <a:xfrm>
            <a:off x="6799608" y="2404508"/>
            <a:ext cx="4726355" cy="3949564"/>
          </a:xfrm>
          <a:prstGeom prst="rect">
            <a:avLst/>
          </a:prstGeom>
          <a:effectLst/>
        </p:spPr>
      </p:pic>
    </p:spTree>
    <p:extLst>
      <p:ext uri="{BB962C8B-B14F-4D97-AF65-F5344CB8AC3E}">
        <p14:creationId xmlns:p14="http://schemas.microsoft.com/office/powerpoint/2010/main" val="184337446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4197</Words>
  <Application>Microsoft Macintosh PowerPoint</Application>
  <PresentationFormat>Widescreen</PresentationFormat>
  <Paragraphs>292</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Century Gothic</vt:lpstr>
      <vt:lpstr>Helvetica</vt:lpstr>
      <vt:lpstr>Times</vt:lpstr>
      <vt:lpstr>Times New Roman</vt:lpstr>
      <vt:lpstr>Wingdings</vt:lpstr>
      <vt:lpstr>Wingdings 3</vt:lpstr>
      <vt:lpstr>Ion</vt:lpstr>
      <vt:lpstr>PowerPoint Presentation</vt:lpstr>
      <vt:lpstr>PowerPoint Presentation</vt:lpstr>
      <vt:lpstr>PowerPoint Presentation</vt:lpstr>
      <vt:lpstr>PowerPoint Presentation</vt:lpstr>
      <vt:lpstr>Encountering Unaccompanied Minors at the U.S. Southern Border</vt:lpstr>
      <vt:lpstr>Agenda</vt:lpstr>
      <vt:lpstr>Introducing The Unaccompanied Adults:</vt:lpstr>
      <vt:lpstr>Our "powers"  combined assisted us in determining our topic of choice, which hit close to our hearts...</vt:lpstr>
      <vt:lpstr>The Dataset and its Importance </vt:lpstr>
      <vt:lpstr>These Numbers Matter!</vt:lpstr>
      <vt:lpstr>Defining Demographics:</vt:lpstr>
      <vt:lpstr>Defining Types of Encounters: </vt:lpstr>
      <vt:lpstr>Where People are Coming from... </vt:lpstr>
      <vt:lpstr>Time in Relation to Encounters at the Border:</vt:lpstr>
      <vt:lpstr>Who Came from Where and When? </vt:lpstr>
      <vt:lpstr>Total Encounters over Time &amp; Total Encounters Comparison by Year</vt:lpstr>
      <vt:lpstr>Months of Encounters</vt:lpstr>
      <vt:lpstr>Encounter Type by Citizenship</vt:lpstr>
      <vt:lpstr>Demographics and Encounter Type</vt:lpstr>
      <vt:lpstr>Encounters by Demographics and Citizenship</vt:lpstr>
      <vt:lpstr>Can we predict when the next influx of encounters will be?</vt:lpstr>
      <vt:lpstr>Conclusions</vt:lpstr>
      <vt:lpstr>Summary...</vt:lpstr>
      <vt:lpstr>Learn more....</vt:lpstr>
      <vt:lpstr>Questions from the Audience?</vt:lpstr>
      <vt:lpstr>Works Cited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Princess Chi-Chi Ekezie</dc:creator>
  <cp:lastModifiedBy>Oliver Birchen Jones</cp:lastModifiedBy>
  <cp:revision>2</cp:revision>
  <dcterms:created xsi:type="dcterms:W3CDTF">2023-07-08T22:49:07Z</dcterms:created>
  <dcterms:modified xsi:type="dcterms:W3CDTF">2023-07-21T14:44:58Z</dcterms:modified>
</cp:coreProperties>
</file>